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67" r:id="rId2"/>
    <p:sldId id="368" r:id="rId3"/>
    <p:sldId id="444" r:id="rId4"/>
    <p:sldId id="420" r:id="rId5"/>
    <p:sldId id="416" r:id="rId6"/>
    <p:sldId id="418" r:id="rId7"/>
    <p:sldId id="426" r:id="rId8"/>
    <p:sldId id="446" r:id="rId9"/>
    <p:sldId id="445" r:id="rId10"/>
    <p:sldId id="424" r:id="rId11"/>
    <p:sldId id="425" r:id="rId12"/>
    <p:sldId id="423" r:id="rId13"/>
    <p:sldId id="435" r:id="rId14"/>
    <p:sldId id="436" r:id="rId15"/>
    <p:sldId id="431" r:id="rId16"/>
    <p:sldId id="463" r:id="rId17"/>
    <p:sldId id="433" r:id="rId18"/>
    <p:sldId id="447" r:id="rId19"/>
    <p:sldId id="428" r:id="rId20"/>
    <p:sldId id="427" r:id="rId21"/>
    <p:sldId id="452" r:id="rId22"/>
    <p:sldId id="454" r:id="rId23"/>
    <p:sldId id="453" r:id="rId24"/>
    <p:sldId id="429" r:id="rId25"/>
    <p:sldId id="438" r:id="rId26"/>
    <p:sldId id="448" r:id="rId27"/>
    <p:sldId id="443" r:id="rId28"/>
    <p:sldId id="434" r:id="rId29"/>
    <p:sldId id="466" r:id="rId30"/>
    <p:sldId id="439" r:id="rId31"/>
    <p:sldId id="442" r:id="rId32"/>
    <p:sldId id="464" r:id="rId33"/>
    <p:sldId id="467" r:id="rId34"/>
    <p:sldId id="465" r:id="rId35"/>
    <p:sldId id="440" r:id="rId36"/>
    <p:sldId id="449" r:id="rId37"/>
    <p:sldId id="403" r:id="rId38"/>
    <p:sldId id="414" r:id="rId39"/>
    <p:sldId id="460" r:id="rId40"/>
    <p:sldId id="417" r:id="rId41"/>
    <p:sldId id="421" r:id="rId42"/>
    <p:sldId id="455" r:id="rId43"/>
    <p:sldId id="459" r:id="rId44"/>
    <p:sldId id="461" r:id="rId45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vin" initials="a" lastIdx="1" clrIdx="0">
    <p:extLst>
      <p:ext uri="{19B8F6BF-5375-455C-9EA6-DF929625EA0E}">
        <p15:presenceInfo xmlns:p15="http://schemas.microsoft.com/office/powerpoint/2012/main" userId="alv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5E4"/>
    <a:srgbClr val="748DB9"/>
    <a:srgbClr val="ADD6FF"/>
    <a:srgbClr val="239AD9"/>
    <a:srgbClr val="A03D7B"/>
    <a:srgbClr val="F47469"/>
    <a:srgbClr val="E6E6E6"/>
    <a:srgbClr val="B1DD9F"/>
    <a:srgbClr val="E6F1F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2" autoAdjust="0"/>
    <p:restoredTop sz="87259" autoAdjust="0"/>
  </p:normalViewPr>
  <p:slideViewPr>
    <p:cSldViewPr snapToGrid="0">
      <p:cViewPr varScale="1">
        <p:scale>
          <a:sx n="143" d="100"/>
          <a:sy n="143" d="100"/>
        </p:scale>
        <p:origin x="984" y="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878FA-5E76-4C33-895D-904059FF13C0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99D4F-2FD9-4D4A-AE11-8535BD6E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5DBC6-38D0-498A-8F0B-8BC9AF8263A6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DF715-C661-4A4B-BB5A-CE67FF7531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12CA6-92A9-8470-EF67-9A9574DED6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41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5DF66-4055-3C2E-5796-5E96F9DCE7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64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3EF92-4D4E-B819-BCF8-EC2CF9D907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597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71F0CF-AFBB-2F0A-247E-7E74DFD97C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4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84819D-B512-81E9-981A-D2507A9C44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372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44EF7E-CB23-9A2B-C351-8C44CBE595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07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B0ED02-F69F-86C5-C3AB-4CC1BB5649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472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A9D110-34CD-8FFD-650D-B17C51D733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008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A3697-9BAB-558F-F16F-1BCA963640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62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67F228-ACB8-25BD-5313-726432B89E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934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传统意义上编码器和解码器成对出现，并且根据同一规则对信息编码解码。在</a:t>
            </a:r>
            <a:r>
              <a:rPr lang="en-US" altLang="zh-CN"/>
              <a:t>Transformer</a:t>
            </a:r>
            <a:r>
              <a:rPr lang="zh-CN" altLang="en-US"/>
              <a:t>架构中，不是严格意义上的编码</a:t>
            </a:r>
            <a:r>
              <a:rPr lang="en-US" altLang="zh-CN"/>
              <a:t>-</a:t>
            </a:r>
            <a:r>
              <a:rPr lang="zh-CN" altLang="en-US"/>
              <a:t>解码的工作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07FD7F-7802-272D-7591-C82B3760B5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518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DA2B4-0374-CCEB-446A-F1A8E87600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83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FABD3-CC31-F421-EEF3-AA0003CF0B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9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D876B1-D251-7CE2-B097-23A0AB1797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90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418EF3-631A-88A6-9B48-18744039A7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891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16C6FE-CD71-3108-FC5E-F4C4FDEF0E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35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AB758-3FEF-96A2-E468-C51A21C5B6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5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666BA7-109D-CEFE-A0D9-43F715969E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2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F887A6-2875-F1F8-2DE9-068F63E39F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9742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A5E82-AEAD-E476-CFF5-4C237C81B6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519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91E923-CFE4-05D7-AD1C-0E3E1D7B5B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37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5AE68-F8A3-E090-D28F-DF05EFCFD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9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87626B-35BD-DBDE-3519-970E42D385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23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59823A-A5B7-7D28-8158-4580A98386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815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7A4C91-0560-B223-1D5C-337CB63F80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97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1ADA7D-419F-4948-EB7E-95DDA8BF50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271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E1678A-FD68-3E7F-6514-94BA8E306A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68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E1678A-FD68-3E7F-6514-94BA8E306A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8509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49FC13-9DBE-23AA-C3E4-7248AD764A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230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36B518-BEBC-4A8B-FFA5-0F3757BE12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400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A1C9D0-34FF-4F3B-8EA8-CAC4128E21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987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EF359-3004-3F5A-B86C-743CA70F1D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512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3D52E6-EB85-4BE5-2698-75F319039A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9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9A539-07FC-5CF7-46DB-B5BB6663CD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2654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412B1-1A90-C885-B285-30FDE2AD3C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030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41291-7610-DE8D-DFDE-FE8D788EBB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9704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5C578-4FB2-1ADD-9A29-71B00C6F9A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022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043480-E264-2103-A739-513F1E4B94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840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F75119-8C1F-C2A2-F90A-AE426266C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19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856725-B460-37CA-C54F-A9D97B7BE5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47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85A9AE-531E-34B5-187E-F8ECB6438D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99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2173F8-B57F-1E0C-FA78-7035630918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80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559B47-7268-2EC0-F849-B8B6F03403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66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3350C-E35B-4A97-C3F2-43FC842CAD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65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633D-0641-4509-9548-34B1A8D93DBA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r>
              <a:rPr lang="en-US" altLang="zh-CN"/>
              <a:t>/N</a:t>
            </a:r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0C7200FD-23E9-65CE-E8AA-34701C52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744D2-090D-4741-881E-33B1F5C3CF32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A422F-F7E3-457E-A6EC-DFC95E4EEA96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C021-BBB8-4E99-AE8D-60D640E50BA8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723E7-067D-4E4C-92CD-552318CFC4DD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B0892-8D0C-4248-8597-7B59C55A1118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28B7-D56F-4BD7-BD60-DE25546414CE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0B8D-5A27-4C25-A49B-2D662D9D8B49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B8F88-48A6-43BE-A766-60CA7DCBA7B6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7B38F-891F-4787-8282-23A74A808BA2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FB9E-9A69-4CB0-A487-ABB5B1CF68FB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923D4-DBEF-43BE-9DC1-40CA91F540E4}" type="datetime1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4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https://github.com/NLP-LOVE/ML-NLP/blob/master/Machine%20Learning/5.1%20Bayes%20Network/5.1%20Bayes%20Network.md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44.emf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NLP-LOVE/ML-NLP/blob/master/Machine%20Learning/5.1%20Bayes%20Network/5.1%20Bayes%20Network.md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emf"/><Relationship Id="rId4" Type="http://schemas.openxmlformats.org/officeDocument/2006/relationships/image" Target="../media/image3.jpg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.jpg"/><Relationship Id="rId7" Type="http://schemas.openxmlformats.org/officeDocument/2006/relationships/image" Target="../media/image100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46.png"/><Relationship Id="rId5" Type="http://schemas.openxmlformats.org/officeDocument/2006/relationships/image" Target="../media/image80.png"/><Relationship Id="rId10" Type="http://schemas.openxmlformats.org/officeDocument/2006/relationships/image" Target="../media/image14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jpg"/><Relationship Id="rId7" Type="http://schemas.openxmlformats.org/officeDocument/2006/relationships/slide" Target="slide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3.jpg"/><Relationship Id="rId7" Type="http://schemas.openxmlformats.org/officeDocument/2006/relationships/slide" Target="slide3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4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020726" y="2338389"/>
            <a:ext cx="10150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748D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大语言模型技术发展及现状</a:t>
            </a:r>
            <a:endParaRPr lang="zh-CN" altLang="en-US" sz="4400" b="1" dirty="0">
              <a:solidFill>
                <a:srgbClr val="748D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30234" y="3690764"/>
            <a:ext cx="4331525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汇报人：郭译凡</a:t>
            </a:r>
            <a:endParaRPr lang="en-US" altLang="zh-CN" sz="2800" b="1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F70D14-B568-239B-C3A9-58F87A3D6466}"/>
              </a:ext>
            </a:extLst>
          </p:cNvPr>
          <p:cNvSpPr txBox="1"/>
          <p:nvPr/>
        </p:nvSpPr>
        <p:spPr>
          <a:xfrm>
            <a:off x="3930234" y="4934905"/>
            <a:ext cx="4331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2024.09.02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06A068-7E54-8A8C-CFDC-2B9A8C8158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2408767" cy="7004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88B14E-D0D5-8B0E-9A92-E43CDC0EF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32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51980" y="92270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LLMs</a:t>
            </a:r>
            <a:r>
              <a:rPr lang="zh-CN" altLang="en-US">
                <a:solidFill>
                  <a:srgbClr val="748DB9"/>
                </a:solidFill>
              </a:rPr>
              <a:t>涌现能力（</a:t>
            </a:r>
            <a:r>
              <a:rPr lang="en-US" altLang="zh-CN">
                <a:solidFill>
                  <a:srgbClr val="748DB9"/>
                </a:solidFill>
              </a:rPr>
              <a:t>Emergent Abilities</a:t>
            </a:r>
            <a:r>
              <a:rPr lang="zh-CN" altLang="en-US">
                <a:solidFill>
                  <a:srgbClr val="748DB9"/>
                </a:solidFill>
              </a:rPr>
              <a:t>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0F5D64-A754-00D7-8A22-DD2A9D1E0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1C4A8F-1938-E385-CA3F-21562889D861}"/>
              </a:ext>
            </a:extLst>
          </p:cNvPr>
          <p:cNvSpPr txBox="1"/>
          <p:nvPr/>
        </p:nvSpPr>
        <p:spPr>
          <a:xfrm>
            <a:off x="6096000" y="1330663"/>
            <a:ext cx="6044751" cy="411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图示说明：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少样本提示（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few-shot prompting setting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）下的实验结果；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每个点都是一个单独的模型；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A-D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属于</a:t>
            </a: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BIG-Bench</a:t>
            </a:r>
            <a:r>
              <a:rPr lang="en-US" altLang="zh-CN" sz="1600" baseline="300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(A.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数学运算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;B.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;C.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单词恢复</a:t>
            </a:r>
            <a:r>
              <a:rPr lang="en-US" altLang="zh-CN" sz="1600" baseline="3000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;D.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波斯语问答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E-H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属于独立测试标准（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E.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答案可靠性指标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;F.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概念导图指标</a:t>
            </a:r>
            <a:r>
              <a:rPr lang="en-US" altLang="zh-CN" sz="1600" baseline="3000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;G.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多语言任务理解指标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;H.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语义理解指标）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图示结论：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在小样本学习条件下，随着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语言模型的参数达到一定规模后，会某些能力会</a:t>
            </a:r>
            <a:r>
              <a:rPr lang="zh-CN" altLang="en-US" sz="1600" b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突然出现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；已有的能力会</a:t>
            </a:r>
            <a:r>
              <a:rPr lang="zh-CN" altLang="en-US" sz="1600" b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突然加强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C13915-F4E3-04B3-10B1-5A5D8837D173}"/>
              </a:ext>
            </a:extLst>
          </p:cNvPr>
          <p:cNvSpPr txBox="1"/>
          <p:nvPr/>
        </p:nvSpPr>
        <p:spPr>
          <a:xfrm>
            <a:off x="-65045" y="6493757"/>
            <a:ext cx="71425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Wei J, Tay Y, Bommasani R, et al. Emergent Abilities of Large Language Models[J]. Transactions on Machine Learning Research, 2022.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883B19-6044-1B92-973D-24A702339A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981" y="1526489"/>
            <a:ext cx="5884678" cy="3975312"/>
          </a:xfrm>
          <a:prstGeom prst="rect">
            <a:avLst/>
          </a:prstGeom>
        </p:spPr>
      </p:pic>
      <p:pic>
        <p:nvPicPr>
          <p:cNvPr id="4" name="图形 3">
            <a:hlinkClick r:id="rId5" action="ppaction://hlinksldjump"/>
            <a:extLst>
              <a:ext uri="{FF2B5EF4-FFF2-40B4-BE49-F238E27FC236}">
                <a16:creationId xmlns:a16="http://schemas.microsoft.com/office/drawing/2014/main" id="{03B2E09C-DD61-D98A-0CF7-450370BE0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2760" y="1526489"/>
            <a:ext cx="338238" cy="3382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D1F183-D292-8C12-5282-CB91EA0DBD1C}"/>
              </a:ext>
            </a:extLst>
          </p:cNvPr>
          <p:cNvSpPr txBox="1"/>
          <p:nvPr/>
        </p:nvSpPr>
        <p:spPr>
          <a:xfrm>
            <a:off x="7129903" y="6170591"/>
            <a:ext cx="5155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</a:t>
            </a:r>
            <a:r>
              <a:rPr lang="zh-CN" altLang="en-US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Big-Bench</a:t>
            </a:r>
            <a:r>
              <a:rPr lang="zh-CN" altLang="en-US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任务是一个广泛的自然语言处理（</a:t>
            </a:r>
            <a:r>
              <a:rPr lang="en-US" altLang="zh-CN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NLP</a:t>
            </a:r>
            <a:r>
              <a:rPr lang="zh-CN" altLang="en-US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）基准测试，旨在评估语言模型在各种复杂的任务上的性能。</a:t>
            </a:r>
            <a:endParaRPr lang="en-US" altLang="zh-CN" sz="1050" i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</a:t>
            </a:r>
            <a:r>
              <a:rPr lang="zh-CN" altLang="en-US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从被打乱的字母中恢复单词</a:t>
            </a:r>
            <a:endParaRPr lang="en-US" altLang="zh-CN" sz="1050" i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3.</a:t>
            </a:r>
            <a:r>
              <a:rPr lang="zh-CN" altLang="en-US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测试模型对概念群的映射能力（</a:t>
            </a:r>
            <a:r>
              <a:rPr lang="en-US" altLang="zh-CN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map a conceptual domain</a:t>
            </a:r>
            <a:r>
              <a:rPr lang="zh-CN" altLang="en-US" sz="105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</a:t>
            </a:r>
            <a:endParaRPr lang="en-US" altLang="zh-CN" sz="1050" i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597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51980" y="92270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LLMs</a:t>
            </a:r>
            <a:r>
              <a:rPr lang="zh-CN" altLang="en-US">
                <a:solidFill>
                  <a:srgbClr val="748DB9"/>
                </a:solidFill>
              </a:rPr>
              <a:t>涌现能力（</a:t>
            </a:r>
            <a:r>
              <a:rPr lang="en-US" altLang="zh-CN">
                <a:solidFill>
                  <a:srgbClr val="748DB9"/>
                </a:solidFill>
              </a:rPr>
              <a:t>Chain-of-Thought</a:t>
            </a:r>
            <a:r>
              <a:rPr lang="zh-CN" altLang="en-US">
                <a:solidFill>
                  <a:srgbClr val="748DB9"/>
                </a:solidFill>
              </a:rPr>
              <a:t>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0F5D64-A754-00D7-8A22-DD2A9D1E0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1C4A8F-1938-E385-CA3F-21562889D861}"/>
              </a:ext>
            </a:extLst>
          </p:cNvPr>
          <p:cNvSpPr txBox="1"/>
          <p:nvPr/>
        </p:nvSpPr>
        <p:spPr>
          <a:xfrm>
            <a:off x="394631" y="712139"/>
            <a:ext cx="10628243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思维链推理：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模拟人类的思考过程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，将多步骤推理问题分解成一系列中间步骤，进而实现问题分解和逐步求解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分配给更多的计算量，生成更长的上下文，实现复杂问题的精细求解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提升了模型推理的可解释性、可控性、灵活性，有效发挥了大模型在规划、决策、推理等方面的潜力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年经</a:t>
            </a:r>
            <a:r>
              <a:rPr lang="en-US" altLang="zh-CN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正式提出后，发展成为大模型最具代表性的技术之一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57FB45-D7F6-2E66-5C2E-E12DD22BE9D5}"/>
              </a:ext>
            </a:extLst>
          </p:cNvPr>
          <p:cNvSpPr txBox="1"/>
          <p:nvPr/>
        </p:nvSpPr>
        <p:spPr>
          <a:xfrm>
            <a:off x="7716906" y="2276730"/>
            <a:ext cx="4265933" cy="411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应用图示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Scene Understanding: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对当前画面</a:t>
            </a:r>
            <a:r>
              <a: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，获得关键词“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a rainy day; multiple vehicles ahead of me; buildings on the left”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Prediction: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针对当前场景进行</a:t>
            </a:r>
            <a:r>
              <a: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，获得关键词“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might be other objects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Decision: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针对场景理解和预测完成</a:t>
            </a:r>
            <a:r>
              <a: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，获得关键词“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should drive at a reduced speed; maintain a safe distance; use fog lights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F3718E3-45B1-1D40-E5B2-A62DF884F3F7}"/>
              </a:ext>
            </a:extLst>
          </p:cNvPr>
          <p:cNvGrpSpPr/>
          <p:nvPr/>
        </p:nvGrpSpPr>
        <p:grpSpPr>
          <a:xfrm>
            <a:off x="527173" y="2277052"/>
            <a:ext cx="7069688" cy="3787346"/>
            <a:chOff x="517399" y="2397028"/>
            <a:chExt cx="7216902" cy="383020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F53E14E-A4B0-3D1C-BF5B-9C0A1E7AAE5D}"/>
                </a:ext>
              </a:extLst>
            </p:cNvPr>
            <p:cNvGrpSpPr/>
            <p:nvPr/>
          </p:nvGrpSpPr>
          <p:grpSpPr>
            <a:xfrm>
              <a:off x="517399" y="2397028"/>
              <a:ext cx="7216902" cy="3830205"/>
              <a:chOff x="394631" y="2460528"/>
              <a:chExt cx="7997627" cy="4171424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EC2B523F-B95B-0244-88A1-E597330A1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94631" y="2460528"/>
                <a:ext cx="7997627" cy="4171424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B4AD49B-B56A-DD03-D7CF-F53DB096CDCF}"/>
                  </a:ext>
                </a:extLst>
              </p:cNvPr>
              <p:cNvSpPr/>
              <p:nvPr/>
            </p:nvSpPr>
            <p:spPr bwMode="auto">
              <a:xfrm>
                <a:off x="1703266" y="5218235"/>
                <a:ext cx="604301" cy="14615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FAA58CA-0656-1A3A-ECDA-45BC633C84B2}"/>
                  </a:ext>
                </a:extLst>
              </p:cNvPr>
              <p:cNvSpPr/>
              <p:nvPr/>
            </p:nvSpPr>
            <p:spPr bwMode="auto">
              <a:xfrm>
                <a:off x="1388940" y="5489574"/>
                <a:ext cx="1259010" cy="14615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40C5BBE-92B1-F45E-4AE8-F4B12544106E}"/>
                  </a:ext>
                </a:extLst>
              </p:cNvPr>
              <p:cNvSpPr/>
              <p:nvPr/>
            </p:nvSpPr>
            <p:spPr bwMode="auto">
              <a:xfrm>
                <a:off x="909515" y="6051344"/>
                <a:ext cx="957385" cy="14615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86D9C3E-4D58-C5A5-61F7-C6D60EAED53D}"/>
                  </a:ext>
                </a:extLst>
              </p:cNvPr>
              <p:cNvSpPr/>
              <p:nvPr/>
            </p:nvSpPr>
            <p:spPr bwMode="auto">
              <a:xfrm>
                <a:off x="3631589" y="5416495"/>
                <a:ext cx="1092811" cy="14615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A486F02-F274-6E5A-70FD-55FD4B35A038}"/>
                </a:ext>
              </a:extLst>
            </p:cNvPr>
            <p:cNvSpPr/>
            <p:nvPr/>
          </p:nvSpPr>
          <p:spPr bwMode="auto">
            <a:xfrm>
              <a:off x="5961424" y="5217033"/>
              <a:ext cx="790744" cy="134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FC63C4F-A32E-4962-8D6B-121F1DC3EAD8}"/>
                </a:ext>
              </a:extLst>
            </p:cNvPr>
            <p:cNvSpPr/>
            <p:nvPr/>
          </p:nvSpPr>
          <p:spPr bwMode="auto">
            <a:xfrm>
              <a:off x="6109591" y="5471034"/>
              <a:ext cx="439376" cy="134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948D1F6-7A0D-1E0F-C604-D7FD9523C5A8}"/>
                </a:ext>
              </a:extLst>
            </p:cNvPr>
            <p:cNvSpPr/>
            <p:nvPr/>
          </p:nvSpPr>
          <p:spPr bwMode="auto">
            <a:xfrm>
              <a:off x="6803857" y="5216684"/>
              <a:ext cx="642575" cy="134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FC63C4F-A32E-4962-8D6B-121F1DC3EAD8}"/>
                </a:ext>
              </a:extLst>
            </p:cNvPr>
            <p:cNvSpPr/>
            <p:nvPr/>
          </p:nvSpPr>
          <p:spPr bwMode="auto">
            <a:xfrm>
              <a:off x="5961423" y="5350885"/>
              <a:ext cx="358497" cy="1179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53D9DAAC-C1E7-D03D-25D5-546BC9396C36}"/>
              </a:ext>
            </a:extLst>
          </p:cNvPr>
          <p:cNvSpPr txBox="1"/>
          <p:nvPr/>
        </p:nvSpPr>
        <p:spPr>
          <a:xfrm>
            <a:off x="189770" y="6442502"/>
            <a:ext cx="118827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[1]Chen J, Lu S. An Advanced Driving Agent with the Multimodal Large Language Model for Autonomous Vehicles[C]//2024 IEEE International Conference on Mobility, Operations, Services and Technologies (MOST). IEEE, 2024: 1-11.</a:t>
            </a:r>
          </a:p>
        </p:txBody>
      </p:sp>
    </p:spTree>
    <p:extLst>
      <p:ext uri="{BB962C8B-B14F-4D97-AF65-F5344CB8AC3E}">
        <p14:creationId xmlns:p14="http://schemas.microsoft.com/office/powerpoint/2010/main" val="394159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C95005-1A64-1A28-DD41-9ACB5B2CD7EF}"/>
              </a:ext>
            </a:extLst>
          </p:cNvPr>
          <p:cNvSpPr txBox="1"/>
          <p:nvPr/>
        </p:nvSpPr>
        <p:spPr>
          <a:xfrm>
            <a:off x="7018865" y="3890043"/>
            <a:ext cx="49817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少样本提示（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Few-shot Prompting Setting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）是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上下文学习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In-context learning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）的一种，同时也是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涌现能力之一。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上下文学习包括零样本提示及少样本提示。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该能力针对特定任务的输入输出进行约束；无需增加训练便具有的学习能力。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177497" y="6463131"/>
            <a:ext cx="113846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Lou R, Zhang K, Yin W. A comprehensive survey on instruction following[J]. arXiv preprint arXiv:2303.10475, 2023.</a:t>
            </a:r>
          </a:p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[2] https://www.promptingguide.ai/zh/techniques/fewshot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26FA6-6553-138C-BFB8-176A600E8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369" r="62657" b="17464"/>
          <a:stretch/>
        </p:blipFill>
        <p:spPr>
          <a:xfrm>
            <a:off x="574383" y="3556322"/>
            <a:ext cx="2700866" cy="26450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A035AA-7E63-7883-DAE2-DA5DC72B0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58326"/>
          <a:stretch/>
        </p:blipFill>
        <p:spPr>
          <a:xfrm>
            <a:off x="3707338" y="3492959"/>
            <a:ext cx="2700866" cy="27487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DAEB20-7E59-CE88-3239-92C2C54D67A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382" y="1457160"/>
            <a:ext cx="6240799" cy="137539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931075D-712D-7AD9-2E5A-B753E8E92F3F}"/>
              </a:ext>
            </a:extLst>
          </p:cNvPr>
          <p:cNvSpPr txBox="1"/>
          <p:nvPr/>
        </p:nvSpPr>
        <p:spPr>
          <a:xfrm>
            <a:off x="7018865" y="1667204"/>
            <a:ext cx="470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指令遵循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Instruction Following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）是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涌现能力之一。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即针对模型具有执行未“见过”生成任务的能力。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7789EDD-667E-E0C1-4DA2-B8E95F8BEB86}"/>
              </a:ext>
            </a:extLst>
          </p:cNvPr>
          <p:cNvCxnSpPr>
            <a:cxnSpLocks/>
          </p:cNvCxnSpPr>
          <p:nvPr/>
        </p:nvCxnSpPr>
        <p:spPr>
          <a:xfrm flipH="1">
            <a:off x="499575" y="3175772"/>
            <a:ext cx="11226317" cy="37021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CAB6CF0-2EAB-4C32-07CF-CD082B8D105E}"/>
              </a:ext>
            </a:extLst>
          </p:cNvPr>
          <p:cNvSpPr txBox="1"/>
          <p:nvPr/>
        </p:nvSpPr>
        <p:spPr>
          <a:xfrm>
            <a:off x="151980" y="92270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LLMs</a:t>
            </a:r>
            <a:r>
              <a:rPr lang="zh-CN" altLang="en-US">
                <a:solidFill>
                  <a:srgbClr val="748DB9"/>
                </a:solidFill>
              </a:rPr>
              <a:t>涌现能力</a:t>
            </a:r>
            <a:endParaRPr lang="en-US" altLang="zh-CN" dirty="0">
              <a:solidFill>
                <a:srgbClr val="748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52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LLMs</a:t>
            </a:r>
            <a:r>
              <a:rPr lang="zh-CN" altLang="en-US">
                <a:solidFill>
                  <a:srgbClr val="748DB9"/>
                </a:solidFill>
              </a:rPr>
              <a:t>技术能力（</a:t>
            </a:r>
            <a:r>
              <a:rPr lang="en-US" altLang="zh-CN">
                <a:solidFill>
                  <a:srgbClr val="748DB9"/>
                </a:solidFill>
              </a:rPr>
              <a:t>Tool Learning</a:t>
            </a:r>
            <a:r>
              <a:rPr lang="zh-CN" altLang="en-US">
                <a:solidFill>
                  <a:srgbClr val="748DB9"/>
                </a:solidFill>
              </a:rPr>
              <a:t>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342340" y="6549132"/>
            <a:ext cx="11665662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Schick T, Dwivedi-Yu J, Dessì R, et al. Toolformer: Language models can teach themselves to use tools[J]. Advances in Neural Information Processing Systems, 2024, 36.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31075D-712D-7AD9-2E5A-B753E8E92F3F}"/>
              </a:ext>
            </a:extLst>
          </p:cNvPr>
          <p:cNvSpPr txBox="1"/>
          <p:nvPr/>
        </p:nvSpPr>
        <p:spPr>
          <a:xfrm>
            <a:off x="342340" y="873466"/>
            <a:ext cx="9935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可以经过训练，调用工具，使得回答更可靠。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如图所示，模型可以自主的选择（通过训练实现）调用不同工具的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API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接口获取回答。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Tool Learning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本质上是对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生成能力的扩展，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本质上仍然是根据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Instruction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完成生成任务。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85B2CA-4212-CF05-2CE3-251F65FE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01" y="1805443"/>
            <a:ext cx="4707542" cy="47436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7636B38-B5B5-B0EE-35DF-A86BAF364AA6}"/>
              </a:ext>
            </a:extLst>
          </p:cNvPr>
          <p:cNvSpPr txBox="1"/>
          <p:nvPr/>
        </p:nvSpPr>
        <p:spPr>
          <a:xfrm>
            <a:off x="10593875" y="2085416"/>
            <a:ext cx="1400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239AD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Instruction</a:t>
            </a:r>
            <a:endParaRPr lang="zh-CN" altLang="en-US">
              <a:solidFill>
                <a:srgbClr val="239AD9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B9BCEC7-0929-CA91-6081-681FD58629D7}"/>
              </a:ext>
            </a:extLst>
          </p:cNvPr>
          <p:cNvGrpSpPr/>
          <p:nvPr/>
        </p:nvGrpSpPr>
        <p:grpSpPr>
          <a:xfrm>
            <a:off x="5479510" y="1975773"/>
            <a:ext cx="5146823" cy="3815232"/>
            <a:chOff x="5349521" y="1805443"/>
            <a:chExt cx="5146823" cy="3815232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C7AA527-A943-47A1-9CEB-25437491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49521" y="1805443"/>
              <a:ext cx="5146823" cy="3815232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DEDC70F-1F62-61CB-8575-EC91CA053EF6}"/>
                </a:ext>
              </a:extLst>
            </p:cNvPr>
            <p:cNvSpPr/>
            <p:nvPr/>
          </p:nvSpPr>
          <p:spPr bwMode="auto">
            <a:xfrm>
              <a:off x="5493925" y="1915086"/>
              <a:ext cx="4969961" cy="1491308"/>
            </a:xfrm>
            <a:prstGeom prst="rect">
              <a:avLst/>
            </a:prstGeom>
            <a:noFill/>
            <a:ln>
              <a:solidFill>
                <a:srgbClr val="239AD9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877965B-5369-EDFF-A25B-9C468939B6C1}"/>
                </a:ext>
              </a:extLst>
            </p:cNvPr>
            <p:cNvSpPr/>
            <p:nvPr/>
          </p:nvSpPr>
          <p:spPr bwMode="auto">
            <a:xfrm>
              <a:off x="5437952" y="4800406"/>
              <a:ext cx="4840084" cy="274116"/>
            </a:xfrm>
            <a:prstGeom prst="rect">
              <a:avLst/>
            </a:prstGeom>
            <a:noFill/>
            <a:ln>
              <a:solidFill>
                <a:srgbClr val="F47469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82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LLMs</a:t>
            </a:r>
            <a:r>
              <a:rPr lang="zh-CN" altLang="en-US">
                <a:solidFill>
                  <a:srgbClr val="748DB9"/>
                </a:solidFill>
              </a:rPr>
              <a:t>技术能力（</a:t>
            </a:r>
            <a:r>
              <a:rPr lang="en-US" altLang="zh-CN">
                <a:solidFill>
                  <a:srgbClr val="748DB9"/>
                </a:solidFill>
              </a:rPr>
              <a:t>Tool Learning</a:t>
            </a:r>
            <a:r>
              <a:rPr lang="zh-CN" altLang="en-US">
                <a:solidFill>
                  <a:srgbClr val="748DB9"/>
                </a:solidFill>
              </a:rPr>
              <a:t>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F4A4EDB-5090-C988-3C6A-F9FA631991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695" y="962718"/>
            <a:ext cx="11542059" cy="2466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85CCC8-E6C9-AB2B-BC5F-45A3F9A11A7F}"/>
                  </a:ext>
                </a:extLst>
              </p:cNvPr>
              <p:cNvSpPr txBox="1"/>
              <p:nvPr/>
            </p:nvSpPr>
            <p:spPr>
              <a:xfrm>
                <a:off x="503686" y="3429000"/>
                <a:ext cx="10015022" cy="2692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Tool Learning: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将输入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x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的第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i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个位置进行取样；</a:t>
                </a:r>
                <a:endPara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将取样后的文本根据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Instruction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改写为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API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可接收的表达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𝑐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；</a:t>
                </a:r>
                <a:endPara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提取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API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的返回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1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；</a:t>
                </a:r>
                <a:endPara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计算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𝑐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𝑟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1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之间的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Loss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值，并选取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Loss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最小的回答作为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output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（即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API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结果中回答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𝑐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𝑖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1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rPr>
                      <m:t> </m:t>
                    </m:r>
                  </m:oMath>
                </a14:m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最佳的答案）；</a:t>
                </a:r>
                <a:endPara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训练目的：优化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</m:ctrlPr>
                      </m:sSub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i</m:t>
                        </m:r>
                      </m:sub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的表达，使得</a:t>
                </a:r>
                <a:r>
                  <a:rPr lang="en-US" altLang="zh-CN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API</a:t>
                </a:r>
                <a:r>
                  <a: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能反馈</a:t>
                </a:r>
                <a:r>
                  <a:rPr lang="en-US" altLang="zh-CN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Loss</a:t>
                </a:r>
                <a:r>
                  <a: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更低的回答。</a:t>
                </a:r>
                <a:endPara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D85CCC8-E6C9-AB2B-BC5F-45A3F9A1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86" y="3429000"/>
                <a:ext cx="10015022" cy="2692917"/>
              </a:xfrm>
              <a:prstGeom prst="rect">
                <a:avLst/>
              </a:prstGeom>
              <a:blipFill>
                <a:blip r:embed="rId5"/>
                <a:stretch>
                  <a:fillRect l="-487" b="-1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AA8215E-1DCC-354B-8E6D-9E82ADD30E3F}"/>
              </a:ext>
            </a:extLst>
          </p:cNvPr>
          <p:cNvSpPr txBox="1"/>
          <p:nvPr/>
        </p:nvSpPr>
        <p:spPr>
          <a:xfrm>
            <a:off x="342340" y="6549132"/>
            <a:ext cx="11665662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Schick T, Dwivedi-Yu J, Dessì R, et al. Toolformer: Language models can teach themselves to use tools[J]. Advances in Neural Information Processing Systems, 2024, 36.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023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</a:t>
            </a:r>
            <a:r>
              <a:rPr lang="zh-CN" altLang="en-US">
                <a:solidFill>
                  <a:srgbClr val="748DB9"/>
                </a:solidFill>
              </a:rPr>
              <a:t>多模态数据处理能力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931075D-712D-7AD9-2E5A-B753E8E92F3F}"/>
              </a:ext>
            </a:extLst>
          </p:cNvPr>
          <p:cNvSpPr txBox="1"/>
          <p:nvPr/>
        </p:nvSpPr>
        <p:spPr>
          <a:xfrm>
            <a:off x="306916" y="838155"/>
            <a:ext cx="11578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多模态大语言模型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(Multimodal Large Language Models ,MM-LLMs)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通常是指可以处理不同类型数据的大语言模型。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6D3DD6-1D6A-BF83-338B-71D03158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456" y="1289041"/>
            <a:ext cx="3187565" cy="52031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093F4B-1613-22BB-400C-99F9077FF5F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799" y="1443937"/>
            <a:ext cx="5704907" cy="491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2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315773" y="6549133"/>
            <a:ext cx="9534830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Zhang D, Yu Y, Li C, et al. Mm-llms: Recent advances in multimodal large language models[J]. arXiv preprint arXiv:2401.13601, 2024.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9BF7D2A-C4DF-4263-07B0-D49DDA58E9F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263" y="1567257"/>
            <a:ext cx="11365473" cy="39153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C0282D8-97F2-E6DB-850E-5F6339736C30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</a:t>
            </a:r>
            <a:r>
              <a:rPr lang="zh-CN" altLang="en-US">
                <a:solidFill>
                  <a:srgbClr val="748DB9"/>
                </a:solidFill>
              </a:rPr>
              <a:t>如何实现多模态数据处理能力</a:t>
            </a:r>
            <a:endParaRPr lang="en-US" altLang="zh-CN" dirty="0">
              <a:solidFill>
                <a:srgbClr val="748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0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931075D-712D-7AD9-2E5A-B753E8E92F3F}"/>
              </a:ext>
            </a:extLst>
          </p:cNvPr>
          <p:cNvSpPr txBox="1"/>
          <p:nvPr/>
        </p:nvSpPr>
        <p:spPr>
          <a:xfrm>
            <a:off x="6547181" y="1102271"/>
            <a:ext cx="5199916" cy="521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主要问题：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MLLMs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需要具有实现更加复杂指令的能力，主要指在模型在处理多模态信息时，能够生成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高质量的 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prompt-answer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目前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MLLMs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的技术人仍然受限于处理相对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较长的多模态信息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，比如长视频的理解以及包含文本和图像信息的长文本。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目前问题：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输出内容的可靠性问题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幻觉问题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，对于生成式模型而言，输出的可靠性以及安全性是具有共性的挑战；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生成时间难以满足对于有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时效性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要求任务，由于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seq2seq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模型架构的特点，导致模型每次只能输出一个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token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的形式，进行内容生成。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90C7A-C951-F270-9403-0BBC1D925B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497" y="1765068"/>
            <a:ext cx="6401908" cy="320208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491F347-E059-7CC3-420E-2355B34C9288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</a:t>
            </a:r>
            <a:r>
              <a:rPr lang="zh-CN" altLang="en-US">
                <a:solidFill>
                  <a:srgbClr val="748DB9"/>
                </a:solidFill>
              </a:rPr>
              <a:t>多模态大模型现有工作及问题</a:t>
            </a:r>
            <a:endParaRPr lang="en-US" altLang="zh-CN" dirty="0">
              <a:solidFill>
                <a:srgbClr val="748DB9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3D5BD2-7ABC-4D6F-722A-9811BC88C852}"/>
              </a:ext>
            </a:extLst>
          </p:cNvPr>
          <p:cNvSpPr txBox="1"/>
          <p:nvPr/>
        </p:nvSpPr>
        <p:spPr>
          <a:xfrm>
            <a:off x="315773" y="6549133"/>
            <a:ext cx="9534830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Zhang D, Yu Y, Li C, et al. Mm-llms: Recent advances in multimodal large language models[J]. arXiv preprint arXiv:2401.13601, 2024.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4407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94EAEC-5D59-1653-8120-7EE10C6C328C}"/>
              </a:ext>
            </a:extLst>
          </p:cNvPr>
          <p:cNvSpPr txBox="1"/>
          <p:nvPr/>
        </p:nvSpPr>
        <p:spPr>
          <a:xfrm>
            <a:off x="972688" y="2312593"/>
            <a:ext cx="9593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什么是大语言模型？</a:t>
            </a: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大语言模型具备哪些能力？</a:t>
            </a:r>
            <a:r>
              <a:rPr lang="zh-CN" altLang="en-US" sz="3200">
                <a:solidFill>
                  <a:schemeClr val="tx1"/>
                </a:solidFill>
              </a:rPr>
              <a:t>为什么具备这些能力？</a:t>
            </a: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大语言模型在专业领域如何应用？</a:t>
            </a: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A0EA2-EF26-D181-F7D1-3F912780D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2D01E9-510B-CBED-C891-74BD5E7A0B18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748DB9"/>
                </a:solidFill>
              </a:rPr>
              <a:t>目录</a:t>
            </a:r>
            <a:endParaRPr lang="en-US" altLang="zh-CN" dirty="0">
              <a:solidFill>
                <a:srgbClr val="748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70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LLMs</a:t>
            </a:r>
            <a:r>
              <a:rPr lang="zh-CN" altLang="en-US">
                <a:solidFill>
                  <a:srgbClr val="748DB9"/>
                </a:solidFill>
              </a:rPr>
              <a:t>为什么会有这些涌现能力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0B4102-CFC7-7DBF-0019-8772DEF8075B}"/>
              </a:ext>
            </a:extLst>
          </p:cNvPr>
          <p:cNvSpPr txBox="1"/>
          <p:nvPr/>
        </p:nvSpPr>
        <p:spPr>
          <a:xfrm>
            <a:off x="2445028" y="4527193"/>
            <a:ext cx="6800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自监督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学习范式的预训练</a:t>
            </a:r>
            <a:r>
              <a:rPr lang="en-US" altLang="zh-CN" sz="20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  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+   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语义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学习能力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理解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0D89D9-3970-0C90-AFA4-F670A5DDB685}"/>
              </a:ext>
            </a:extLst>
          </p:cNvPr>
          <p:cNvSpPr txBox="1"/>
          <p:nvPr/>
        </p:nvSpPr>
        <p:spPr>
          <a:xfrm>
            <a:off x="5577841" y="6551826"/>
            <a:ext cx="6614159" cy="30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https://medium.com/data-science-at-microsoft/how-large-language-models-work-91c362f5b78f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602862-5BB6-9FF1-2816-9D87BDBA2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C6D1D4"/>
              </a:clrFrom>
              <a:clrTo>
                <a:srgbClr val="C6D1D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0496" t="21215" r="22498" b="20257"/>
          <a:stretch/>
        </p:blipFill>
        <p:spPr>
          <a:xfrm>
            <a:off x="3525091" y="1938303"/>
            <a:ext cx="1777117" cy="18245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D85844-CF2E-DC52-1337-BDA3CD1BD5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54" t="13355" r="5484" b="9607"/>
          <a:stretch/>
        </p:blipFill>
        <p:spPr>
          <a:xfrm>
            <a:off x="6720690" y="1992977"/>
            <a:ext cx="1683996" cy="15414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003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94EAEC-5D59-1653-8120-7EE10C6C328C}"/>
              </a:ext>
            </a:extLst>
          </p:cNvPr>
          <p:cNvSpPr txBox="1"/>
          <p:nvPr/>
        </p:nvSpPr>
        <p:spPr>
          <a:xfrm>
            <a:off x="2598289" y="2151727"/>
            <a:ext cx="73415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tx1"/>
                </a:solidFill>
              </a:rPr>
              <a:t>什么是大语言模型？</a:t>
            </a: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tx1"/>
                </a:solidFill>
              </a:rPr>
              <a:t>大语言模型具备哪些能力？为什么？</a:t>
            </a: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tx1"/>
                </a:solidFill>
              </a:rPr>
              <a:t>大语言模型在专业领域如何应用？</a:t>
            </a:r>
            <a:endParaRPr lang="en-US" altLang="zh-CN" sz="32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A0EA2-EF26-D181-F7D1-3F912780D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D033E2-5F58-4CC9-DB65-797EE004B87D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748DB9"/>
                </a:solidFill>
              </a:rPr>
              <a:t>目录</a:t>
            </a:r>
            <a:endParaRPr lang="en-US" altLang="zh-CN" dirty="0">
              <a:solidFill>
                <a:srgbClr val="748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</a:t>
            </a:r>
            <a:r>
              <a:rPr lang="zh-CN" altLang="en-US">
                <a:solidFill>
                  <a:srgbClr val="748DB9"/>
                </a:solidFill>
              </a:rPr>
              <a:t>自监督学习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7A835A4-D9DC-3F53-2056-12915A6E63FE}"/>
              </a:ext>
            </a:extLst>
          </p:cNvPr>
          <p:cNvSpPr/>
          <p:nvPr/>
        </p:nvSpPr>
        <p:spPr bwMode="auto">
          <a:xfrm>
            <a:off x="600992" y="3097837"/>
            <a:ext cx="823408" cy="327346"/>
          </a:xfrm>
          <a:prstGeom prst="roundRect">
            <a:avLst/>
          </a:prstGeom>
          <a:solidFill>
            <a:srgbClr val="748DB9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373FEB7-526D-0737-3F09-BFF2CB27B6ED}"/>
              </a:ext>
            </a:extLst>
          </p:cNvPr>
          <p:cNvGrpSpPr/>
          <p:nvPr/>
        </p:nvGrpSpPr>
        <p:grpSpPr>
          <a:xfrm>
            <a:off x="1645373" y="3514942"/>
            <a:ext cx="887274" cy="833531"/>
            <a:chOff x="1240995" y="2541025"/>
            <a:chExt cx="887274" cy="833531"/>
          </a:xfrm>
          <a:effectLst/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5671AD1-9933-0A1C-6A41-C20ED018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6366" y="2541025"/>
              <a:ext cx="556532" cy="55653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777755-FBCF-A950-5D41-A1426353D082}"/>
                </a:ext>
              </a:extLst>
            </p:cNvPr>
            <p:cNvSpPr txBox="1"/>
            <p:nvPr/>
          </p:nvSpPr>
          <p:spPr>
            <a:xfrm>
              <a:off x="1240995" y="3097557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(Data)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8B60-8F15-A381-8503-7419E603E5B0}"/>
              </a:ext>
            </a:extLst>
          </p:cNvPr>
          <p:cNvGrpSpPr/>
          <p:nvPr/>
        </p:nvGrpSpPr>
        <p:grpSpPr>
          <a:xfrm>
            <a:off x="1627525" y="2204912"/>
            <a:ext cx="887274" cy="584962"/>
            <a:chOff x="1240995" y="1441025"/>
            <a:chExt cx="887274" cy="584962"/>
          </a:xfrm>
          <a:effectLst/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83E818-66BD-EFC6-7ADE-4699CBEA6E63}"/>
                </a:ext>
              </a:extLst>
            </p:cNvPr>
            <p:cNvSpPr txBox="1"/>
            <p:nvPr/>
          </p:nvSpPr>
          <p:spPr>
            <a:xfrm>
              <a:off x="1556649" y="1441025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’</a:t>
              </a:r>
              <a:endPara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905EC34-1C16-7298-3282-F3B55D258A44}"/>
                </a:ext>
              </a:extLst>
            </p:cNvPr>
            <p:cNvSpPr txBox="1"/>
            <p:nvPr/>
          </p:nvSpPr>
          <p:spPr>
            <a:xfrm>
              <a:off x="1240995" y="1748988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(Label)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9A4463A-14C4-BF97-6730-8DFB3AEE1BAD}"/>
              </a:ext>
            </a:extLst>
          </p:cNvPr>
          <p:cNvGrpSpPr/>
          <p:nvPr/>
        </p:nvGrpSpPr>
        <p:grpSpPr>
          <a:xfrm>
            <a:off x="569059" y="3735550"/>
            <a:ext cx="887274" cy="612923"/>
            <a:chOff x="237376" y="2761632"/>
            <a:chExt cx="887274" cy="612923"/>
          </a:xfrm>
          <a:effectLst/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B8F263D-6119-8DEA-CE53-DC857067E00F}"/>
                </a:ext>
              </a:extLst>
            </p:cNvPr>
            <p:cNvSpPr txBox="1"/>
            <p:nvPr/>
          </p:nvSpPr>
          <p:spPr>
            <a:xfrm>
              <a:off x="477889" y="2761632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B017709-1E23-428F-DC22-98EE515F974D}"/>
                </a:ext>
              </a:extLst>
            </p:cNvPr>
            <p:cNvSpPr txBox="1"/>
            <p:nvPr/>
          </p:nvSpPr>
          <p:spPr>
            <a:xfrm>
              <a:off x="237376" y="3097556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(Input)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31A01BA-354E-53F9-4BB8-82ACC988F1B3}"/>
              </a:ext>
            </a:extLst>
          </p:cNvPr>
          <p:cNvGrpSpPr/>
          <p:nvPr/>
        </p:nvGrpSpPr>
        <p:grpSpPr>
          <a:xfrm>
            <a:off x="578306" y="2204912"/>
            <a:ext cx="887274" cy="584962"/>
            <a:chOff x="229682" y="1419070"/>
            <a:chExt cx="887274" cy="584962"/>
          </a:xfrm>
          <a:effectLst/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80A08D6-CAC5-3AC2-BB09-4C35E3B62B7A}"/>
                </a:ext>
              </a:extLst>
            </p:cNvPr>
            <p:cNvSpPr txBox="1"/>
            <p:nvPr/>
          </p:nvSpPr>
          <p:spPr>
            <a:xfrm>
              <a:off x="470195" y="1419070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8F3E96D-CD41-4D16-3C5B-9247E940A2B1}"/>
                </a:ext>
              </a:extLst>
            </p:cNvPr>
            <p:cNvSpPr txBox="1"/>
            <p:nvPr/>
          </p:nvSpPr>
          <p:spPr>
            <a:xfrm>
              <a:off x="229682" y="1727033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(Output)</a:t>
              </a: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C57BA68-623B-134C-9E55-3689738EE045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012696" y="3425183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7D6A71A-FB0E-6F35-7EA9-E9923AA01CEF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1021943" y="2789874"/>
            <a:ext cx="558" cy="31036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7352E71-4193-B709-571B-773ACBE47C83}"/>
              </a:ext>
            </a:extLst>
          </p:cNvPr>
          <p:cNvCxnSpPr>
            <a:cxnSpLocks/>
          </p:cNvCxnSpPr>
          <p:nvPr/>
        </p:nvCxnSpPr>
        <p:spPr>
          <a:xfrm>
            <a:off x="1147508" y="2374189"/>
            <a:ext cx="71811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9FC1AA-9D8E-CA5D-C57E-0987CBFB9D09}"/>
              </a:ext>
            </a:extLst>
          </p:cNvPr>
          <p:cNvCxnSpPr/>
          <p:nvPr/>
        </p:nvCxnSpPr>
        <p:spPr>
          <a:xfrm>
            <a:off x="1174931" y="3873924"/>
            <a:ext cx="66326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FB76621-2490-C182-3E3C-E01911D0D4DE}"/>
              </a:ext>
            </a:extLst>
          </p:cNvPr>
          <p:cNvSpPr/>
          <p:nvPr/>
        </p:nvSpPr>
        <p:spPr bwMode="auto">
          <a:xfrm>
            <a:off x="3264843" y="3097837"/>
            <a:ext cx="823408" cy="327346"/>
          </a:xfrm>
          <a:prstGeom prst="roundRect">
            <a:avLst/>
          </a:prstGeom>
          <a:solidFill>
            <a:srgbClr val="748DB9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241168-EDA4-47E4-EAB5-218C8AF7D755}"/>
              </a:ext>
            </a:extLst>
          </p:cNvPr>
          <p:cNvGrpSpPr/>
          <p:nvPr/>
        </p:nvGrpSpPr>
        <p:grpSpPr>
          <a:xfrm>
            <a:off x="4292788" y="2940879"/>
            <a:ext cx="887274" cy="833531"/>
            <a:chOff x="1240995" y="2541025"/>
            <a:chExt cx="887274" cy="833531"/>
          </a:xfrm>
          <a:effectLst/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CDD3C3A-EA0F-FEE0-D11A-A90BB236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6366" y="2541025"/>
              <a:ext cx="556532" cy="556532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00B0F87-515D-291B-A431-C2FC06D9252E}"/>
                </a:ext>
              </a:extLst>
            </p:cNvPr>
            <p:cNvSpPr txBox="1"/>
            <p:nvPr/>
          </p:nvSpPr>
          <p:spPr>
            <a:xfrm>
              <a:off x="1240995" y="3097557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(Data)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452B17-57D7-8C4D-9E99-CABBAD856A3E}"/>
              </a:ext>
            </a:extLst>
          </p:cNvPr>
          <p:cNvGrpSpPr/>
          <p:nvPr/>
        </p:nvGrpSpPr>
        <p:grpSpPr>
          <a:xfrm>
            <a:off x="4291376" y="2204912"/>
            <a:ext cx="887274" cy="584962"/>
            <a:chOff x="1240995" y="1441025"/>
            <a:chExt cx="887274" cy="584962"/>
          </a:xfrm>
          <a:effectLst/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97282E6-B490-4FF1-3C73-D956FB223970}"/>
                </a:ext>
              </a:extLst>
            </p:cNvPr>
            <p:cNvSpPr txBox="1"/>
            <p:nvPr/>
          </p:nvSpPr>
          <p:spPr>
            <a:xfrm>
              <a:off x="1479089" y="1441025"/>
              <a:ext cx="556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X”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E8E56B-BB3C-1EC7-1252-458F04FAC832}"/>
                </a:ext>
              </a:extLst>
            </p:cNvPr>
            <p:cNvSpPr txBox="1"/>
            <p:nvPr/>
          </p:nvSpPr>
          <p:spPr>
            <a:xfrm>
              <a:off x="1240995" y="1748988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i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(Label)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4254730-EE81-54D7-C2D1-C29B52924E05}"/>
              </a:ext>
            </a:extLst>
          </p:cNvPr>
          <p:cNvGrpSpPr/>
          <p:nvPr/>
        </p:nvGrpSpPr>
        <p:grpSpPr>
          <a:xfrm>
            <a:off x="3242157" y="3728442"/>
            <a:ext cx="887274" cy="620031"/>
            <a:chOff x="139405" y="2761632"/>
            <a:chExt cx="887274" cy="620031"/>
          </a:xfrm>
          <a:effectLst/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3C4EBE8-87B3-2FCB-C238-486496963567}"/>
                </a:ext>
              </a:extLst>
            </p:cNvPr>
            <p:cNvSpPr txBox="1"/>
            <p:nvPr/>
          </p:nvSpPr>
          <p:spPr>
            <a:xfrm>
              <a:off x="477889" y="2761632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X’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819D04E-A6FA-1FEE-01B7-2A95912CD3C4}"/>
                </a:ext>
              </a:extLst>
            </p:cNvPr>
            <p:cNvSpPr txBox="1"/>
            <p:nvPr/>
          </p:nvSpPr>
          <p:spPr>
            <a:xfrm>
              <a:off x="139405" y="3104664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(Input)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186F95E-713A-F2D6-9A2F-841C7F8E67FF}"/>
              </a:ext>
            </a:extLst>
          </p:cNvPr>
          <p:cNvGrpSpPr/>
          <p:nvPr/>
        </p:nvGrpSpPr>
        <p:grpSpPr>
          <a:xfrm>
            <a:off x="3242157" y="2204912"/>
            <a:ext cx="887274" cy="584962"/>
            <a:chOff x="229682" y="1419070"/>
            <a:chExt cx="887274" cy="584962"/>
          </a:xfrm>
          <a:effectLst/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2684E1D-E7A8-5840-108B-74F1322BAE7E}"/>
                </a:ext>
              </a:extLst>
            </p:cNvPr>
            <p:cNvSpPr txBox="1"/>
            <p:nvPr/>
          </p:nvSpPr>
          <p:spPr>
            <a:xfrm>
              <a:off x="470195" y="1419070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F480244-75DE-CCEF-DAD6-1781F986835C}"/>
                </a:ext>
              </a:extLst>
            </p:cNvPr>
            <p:cNvSpPr txBox="1"/>
            <p:nvPr/>
          </p:nvSpPr>
          <p:spPr>
            <a:xfrm>
              <a:off x="229682" y="1727033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(Output)</a:t>
              </a:r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0BB71CE-47EA-63C2-A372-29A97F0311A7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3675049" y="3425183"/>
            <a:ext cx="1498" cy="28491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ED2E580-C95C-17C8-E71A-5B275DB39C67}"/>
              </a:ext>
            </a:extLst>
          </p:cNvPr>
          <p:cNvCxnSpPr>
            <a:cxnSpLocks/>
            <a:endCxn id="41" idx="2"/>
          </p:cNvCxnSpPr>
          <p:nvPr/>
        </p:nvCxnSpPr>
        <p:spPr>
          <a:xfrm flipH="1" flipV="1">
            <a:off x="3685794" y="2789874"/>
            <a:ext cx="558" cy="31036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5AA437C-7A60-04BD-1E73-3CFA1E075DB1}"/>
              </a:ext>
            </a:extLst>
          </p:cNvPr>
          <p:cNvCxnSpPr>
            <a:cxnSpLocks/>
          </p:cNvCxnSpPr>
          <p:nvPr/>
        </p:nvCxnSpPr>
        <p:spPr>
          <a:xfrm>
            <a:off x="3811359" y="2374189"/>
            <a:ext cx="71811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B6BF8A4-28D9-E22D-517D-359462812DBE}"/>
              </a:ext>
            </a:extLst>
          </p:cNvPr>
          <p:cNvGrpSpPr/>
          <p:nvPr/>
        </p:nvGrpSpPr>
        <p:grpSpPr>
          <a:xfrm>
            <a:off x="3946000" y="3711686"/>
            <a:ext cx="777774" cy="163826"/>
            <a:chOff x="3597376" y="2925844"/>
            <a:chExt cx="663264" cy="163826"/>
          </a:xfrm>
          <a:effectLst/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9DC6091-4DFD-E1AB-8DC6-217AD47B5D10}"/>
                </a:ext>
              </a:extLst>
            </p:cNvPr>
            <p:cNvCxnSpPr/>
            <p:nvPr/>
          </p:nvCxnSpPr>
          <p:spPr>
            <a:xfrm>
              <a:off x="3597376" y="3080974"/>
              <a:ext cx="66326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A6927D0-567E-A437-1978-8383CB6CA0FF}"/>
                </a:ext>
              </a:extLst>
            </p:cNvPr>
            <p:cNvCxnSpPr/>
            <p:nvPr/>
          </p:nvCxnSpPr>
          <p:spPr>
            <a:xfrm flipV="1">
              <a:off x="4244114" y="2925844"/>
              <a:ext cx="0" cy="163826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A9A64D-8542-5FD1-B519-9EC8CA4ADFE8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>
            <a:off x="4735013" y="2789874"/>
            <a:ext cx="1412" cy="151005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835820C-2EA6-31B3-CB07-73EA11C21B59}"/>
              </a:ext>
            </a:extLst>
          </p:cNvPr>
          <p:cNvSpPr txBox="1"/>
          <p:nvPr/>
        </p:nvSpPr>
        <p:spPr>
          <a:xfrm>
            <a:off x="949368" y="4407398"/>
            <a:ext cx="140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a.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监督学习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6A66CF5-44AB-90BE-8D58-900D2412693F}"/>
              </a:ext>
            </a:extLst>
          </p:cNvPr>
          <p:cNvSpPr txBox="1"/>
          <p:nvPr/>
        </p:nvSpPr>
        <p:spPr>
          <a:xfrm>
            <a:off x="3429401" y="4419956"/>
            <a:ext cx="140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b.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自监督学习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180AD6A-F8C5-FE6A-46EC-67FCF4EE2F3A}"/>
              </a:ext>
            </a:extLst>
          </p:cNvPr>
          <p:cNvSpPr/>
          <p:nvPr/>
        </p:nvSpPr>
        <p:spPr bwMode="auto">
          <a:xfrm>
            <a:off x="378048" y="2091402"/>
            <a:ext cx="2222060" cy="2635781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F89878C-40CC-CE55-3172-AE759F464BC5}"/>
              </a:ext>
            </a:extLst>
          </p:cNvPr>
          <p:cNvCxnSpPr>
            <a:cxnSpLocks/>
          </p:cNvCxnSpPr>
          <p:nvPr/>
        </p:nvCxnSpPr>
        <p:spPr>
          <a:xfrm>
            <a:off x="2811504" y="2136751"/>
            <a:ext cx="0" cy="2545080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DD42D95-8290-9C7A-F315-700B58EF4C70}"/>
              </a:ext>
            </a:extLst>
          </p:cNvPr>
          <p:cNvSpPr/>
          <p:nvPr/>
        </p:nvSpPr>
        <p:spPr bwMode="auto">
          <a:xfrm>
            <a:off x="3040879" y="2091401"/>
            <a:ext cx="2222060" cy="2635781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7B9CAE8-898B-85CF-43F9-B2ED8F7CDC8E}"/>
              </a:ext>
            </a:extLst>
          </p:cNvPr>
          <p:cNvCxnSpPr>
            <a:cxnSpLocks/>
          </p:cNvCxnSpPr>
          <p:nvPr/>
        </p:nvCxnSpPr>
        <p:spPr>
          <a:xfrm flipH="1">
            <a:off x="2078777" y="2865376"/>
            <a:ext cx="10233" cy="62010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5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</a:t>
            </a:r>
            <a:r>
              <a:rPr lang="zh-CN" altLang="en-US">
                <a:solidFill>
                  <a:srgbClr val="748DB9"/>
                </a:solidFill>
              </a:rPr>
              <a:t>自监督学习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7A835A4-D9DC-3F53-2056-12915A6E63FE}"/>
              </a:ext>
            </a:extLst>
          </p:cNvPr>
          <p:cNvSpPr/>
          <p:nvPr/>
        </p:nvSpPr>
        <p:spPr bwMode="auto">
          <a:xfrm>
            <a:off x="600992" y="3097837"/>
            <a:ext cx="823408" cy="327346"/>
          </a:xfrm>
          <a:prstGeom prst="roundRect">
            <a:avLst/>
          </a:prstGeom>
          <a:solidFill>
            <a:srgbClr val="748DB9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373FEB7-526D-0737-3F09-BFF2CB27B6ED}"/>
              </a:ext>
            </a:extLst>
          </p:cNvPr>
          <p:cNvGrpSpPr/>
          <p:nvPr/>
        </p:nvGrpSpPr>
        <p:grpSpPr>
          <a:xfrm>
            <a:off x="1645373" y="3514942"/>
            <a:ext cx="887274" cy="833531"/>
            <a:chOff x="1240995" y="2541025"/>
            <a:chExt cx="887274" cy="833531"/>
          </a:xfrm>
          <a:effectLst/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5671AD1-9933-0A1C-6A41-C20ED018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6366" y="2541025"/>
              <a:ext cx="556532" cy="55653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777755-FBCF-A950-5D41-A1426353D082}"/>
                </a:ext>
              </a:extLst>
            </p:cNvPr>
            <p:cNvSpPr txBox="1"/>
            <p:nvPr/>
          </p:nvSpPr>
          <p:spPr>
            <a:xfrm>
              <a:off x="1240995" y="3097557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(Data)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8B60-8F15-A381-8503-7419E603E5B0}"/>
              </a:ext>
            </a:extLst>
          </p:cNvPr>
          <p:cNvGrpSpPr/>
          <p:nvPr/>
        </p:nvGrpSpPr>
        <p:grpSpPr>
          <a:xfrm>
            <a:off x="1627525" y="2204912"/>
            <a:ext cx="887274" cy="584962"/>
            <a:chOff x="1240995" y="1441025"/>
            <a:chExt cx="887274" cy="584962"/>
          </a:xfrm>
          <a:effectLst/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83E818-66BD-EFC6-7ADE-4699CBEA6E63}"/>
                </a:ext>
              </a:extLst>
            </p:cNvPr>
            <p:cNvSpPr txBox="1"/>
            <p:nvPr/>
          </p:nvSpPr>
          <p:spPr>
            <a:xfrm>
              <a:off x="1556649" y="1441025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’</a:t>
              </a:r>
              <a:endPara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905EC34-1C16-7298-3282-F3B55D258A44}"/>
                </a:ext>
              </a:extLst>
            </p:cNvPr>
            <p:cNvSpPr txBox="1"/>
            <p:nvPr/>
          </p:nvSpPr>
          <p:spPr>
            <a:xfrm>
              <a:off x="1240995" y="1748988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(Label)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9A4463A-14C4-BF97-6730-8DFB3AEE1BAD}"/>
              </a:ext>
            </a:extLst>
          </p:cNvPr>
          <p:cNvGrpSpPr/>
          <p:nvPr/>
        </p:nvGrpSpPr>
        <p:grpSpPr>
          <a:xfrm>
            <a:off x="569059" y="3735550"/>
            <a:ext cx="887274" cy="612923"/>
            <a:chOff x="237376" y="2761632"/>
            <a:chExt cx="887274" cy="612923"/>
          </a:xfrm>
          <a:effectLst/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B8F263D-6119-8DEA-CE53-DC857067E00F}"/>
                </a:ext>
              </a:extLst>
            </p:cNvPr>
            <p:cNvSpPr txBox="1"/>
            <p:nvPr/>
          </p:nvSpPr>
          <p:spPr>
            <a:xfrm>
              <a:off x="477889" y="2761632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B017709-1E23-428F-DC22-98EE515F974D}"/>
                </a:ext>
              </a:extLst>
            </p:cNvPr>
            <p:cNvSpPr txBox="1"/>
            <p:nvPr/>
          </p:nvSpPr>
          <p:spPr>
            <a:xfrm>
              <a:off x="237376" y="3097556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(Input)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31A01BA-354E-53F9-4BB8-82ACC988F1B3}"/>
              </a:ext>
            </a:extLst>
          </p:cNvPr>
          <p:cNvGrpSpPr/>
          <p:nvPr/>
        </p:nvGrpSpPr>
        <p:grpSpPr>
          <a:xfrm>
            <a:off x="578306" y="2204912"/>
            <a:ext cx="887274" cy="584962"/>
            <a:chOff x="229682" y="1419070"/>
            <a:chExt cx="887274" cy="584962"/>
          </a:xfrm>
          <a:effectLst/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80A08D6-CAC5-3AC2-BB09-4C35E3B62B7A}"/>
                </a:ext>
              </a:extLst>
            </p:cNvPr>
            <p:cNvSpPr txBox="1"/>
            <p:nvPr/>
          </p:nvSpPr>
          <p:spPr>
            <a:xfrm>
              <a:off x="470195" y="1419070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8F3E96D-CD41-4D16-3C5B-9247E940A2B1}"/>
                </a:ext>
              </a:extLst>
            </p:cNvPr>
            <p:cNvSpPr txBox="1"/>
            <p:nvPr/>
          </p:nvSpPr>
          <p:spPr>
            <a:xfrm>
              <a:off x="229682" y="1727033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(Output)</a:t>
              </a: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C57BA68-623B-134C-9E55-3689738EE045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012696" y="3425183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7D6A71A-FB0E-6F35-7EA9-E9923AA01CEF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1021943" y="2789874"/>
            <a:ext cx="558" cy="31036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7352E71-4193-B709-571B-773ACBE47C83}"/>
              </a:ext>
            </a:extLst>
          </p:cNvPr>
          <p:cNvCxnSpPr>
            <a:cxnSpLocks/>
          </p:cNvCxnSpPr>
          <p:nvPr/>
        </p:nvCxnSpPr>
        <p:spPr>
          <a:xfrm>
            <a:off x="1147508" y="2374189"/>
            <a:ext cx="71811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9FC1AA-9D8E-CA5D-C57E-0987CBFB9D09}"/>
              </a:ext>
            </a:extLst>
          </p:cNvPr>
          <p:cNvCxnSpPr/>
          <p:nvPr/>
        </p:nvCxnSpPr>
        <p:spPr>
          <a:xfrm>
            <a:off x="1174931" y="3873924"/>
            <a:ext cx="66326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FB76621-2490-C182-3E3C-E01911D0D4DE}"/>
              </a:ext>
            </a:extLst>
          </p:cNvPr>
          <p:cNvSpPr/>
          <p:nvPr/>
        </p:nvSpPr>
        <p:spPr bwMode="auto">
          <a:xfrm>
            <a:off x="3264843" y="3097837"/>
            <a:ext cx="823408" cy="327346"/>
          </a:xfrm>
          <a:prstGeom prst="roundRect">
            <a:avLst/>
          </a:prstGeom>
          <a:solidFill>
            <a:srgbClr val="748DB9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241168-EDA4-47E4-EAB5-218C8AF7D755}"/>
              </a:ext>
            </a:extLst>
          </p:cNvPr>
          <p:cNvGrpSpPr/>
          <p:nvPr/>
        </p:nvGrpSpPr>
        <p:grpSpPr>
          <a:xfrm>
            <a:off x="4292788" y="2940879"/>
            <a:ext cx="887274" cy="833531"/>
            <a:chOff x="1240995" y="2541025"/>
            <a:chExt cx="887274" cy="833531"/>
          </a:xfrm>
          <a:effectLst/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CDD3C3A-EA0F-FEE0-D11A-A90BB236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6366" y="2541025"/>
              <a:ext cx="556532" cy="556532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00B0F87-515D-291B-A431-C2FC06D9252E}"/>
                </a:ext>
              </a:extLst>
            </p:cNvPr>
            <p:cNvSpPr txBox="1"/>
            <p:nvPr/>
          </p:nvSpPr>
          <p:spPr>
            <a:xfrm>
              <a:off x="1240995" y="3097557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(Data)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452B17-57D7-8C4D-9E99-CABBAD856A3E}"/>
              </a:ext>
            </a:extLst>
          </p:cNvPr>
          <p:cNvGrpSpPr/>
          <p:nvPr/>
        </p:nvGrpSpPr>
        <p:grpSpPr>
          <a:xfrm>
            <a:off x="4291376" y="2204912"/>
            <a:ext cx="887274" cy="584962"/>
            <a:chOff x="1240995" y="1441025"/>
            <a:chExt cx="887274" cy="584962"/>
          </a:xfrm>
          <a:effectLst/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97282E6-B490-4FF1-3C73-D956FB223970}"/>
                </a:ext>
              </a:extLst>
            </p:cNvPr>
            <p:cNvSpPr txBox="1"/>
            <p:nvPr/>
          </p:nvSpPr>
          <p:spPr>
            <a:xfrm>
              <a:off x="1479089" y="1441025"/>
              <a:ext cx="556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X”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E8E56B-BB3C-1EC7-1252-458F04FAC832}"/>
                </a:ext>
              </a:extLst>
            </p:cNvPr>
            <p:cNvSpPr txBox="1"/>
            <p:nvPr/>
          </p:nvSpPr>
          <p:spPr>
            <a:xfrm>
              <a:off x="1240995" y="1748988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i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(Label)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4254730-EE81-54D7-C2D1-C29B52924E05}"/>
              </a:ext>
            </a:extLst>
          </p:cNvPr>
          <p:cNvGrpSpPr/>
          <p:nvPr/>
        </p:nvGrpSpPr>
        <p:grpSpPr>
          <a:xfrm>
            <a:off x="3242157" y="3728442"/>
            <a:ext cx="887274" cy="620031"/>
            <a:chOff x="139405" y="2761632"/>
            <a:chExt cx="887274" cy="620031"/>
          </a:xfrm>
          <a:effectLst/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3C4EBE8-87B3-2FCB-C238-486496963567}"/>
                </a:ext>
              </a:extLst>
            </p:cNvPr>
            <p:cNvSpPr txBox="1"/>
            <p:nvPr/>
          </p:nvSpPr>
          <p:spPr>
            <a:xfrm>
              <a:off x="477889" y="2761632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X’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819D04E-A6FA-1FEE-01B7-2A95912CD3C4}"/>
                </a:ext>
              </a:extLst>
            </p:cNvPr>
            <p:cNvSpPr txBox="1"/>
            <p:nvPr/>
          </p:nvSpPr>
          <p:spPr>
            <a:xfrm>
              <a:off x="139405" y="3104664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(Input)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186F95E-713A-F2D6-9A2F-841C7F8E67FF}"/>
              </a:ext>
            </a:extLst>
          </p:cNvPr>
          <p:cNvGrpSpPr/>
          <p:nvPr/>
        </p:nvGrpSpPr>
        <p:grpSpPr>
          <a:xfrm>
            <a:off x="3242157" y="2204912"/>
            <a:ext cx="887274" cy="584962"/>
            <a:chOff x="229682" y="1419070"/>
            <a:chExt cx="887274" cy="584962"/>
          </a:xfrm>
          <a:effectLst/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2684E1D-E7A8-5840-108B-74F1322BAE7E}"/>
                </a:ext>
              </a:extLst>
            </p:cNvPr>
            <p:cNvSpPr txBox="1"/>
            <p:nvPr/>
          </p:nvSpPr>
          <p:spPr>
            <a:xfrm>
              <a:off x="470195" y="1419070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F480244-75DE-CCEF-DAD6-1781F986835C}"/>
                </a:ext>
              </a:extLst>
            </p:cNvPr>
            <p:cNvSpPr txBox="1"/>
            <p:nvPr/>
          </p:nvSpPr>
          <p:spPr>
            <a:xfrm>
              <a:off x="229682" y="1727033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(Output)</a:t>
              </a:r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0BB71CE-47EA-63C2-A372-29A97F0311A7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3675049" y="3425183"/>
            <a:ext cx="1498" cy="28491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ED2E580-C95C-17C8-E71A-5B275DB39C67}"/>
              </a:ext>
            </a:extLst>
          </p:cNvPr>
          <p:cNvCxnSpPr>
            <a:cxnSpLocks/>
            <a:endCxn id="41" idx="2"/>
          </p:cNvCxnSpPr>
          <p:nvPr/>
        </p:nvCxnSpPr>
        <p:spPr>
          <a:xfrm flipH="1" flipV="1">
            <a:off x="3685794" y="2789874"/>
            <a:ext cx="558" cy="31036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5AA437C-7A60-04BD-1E73-3CFA1E075DB1}"/>
              </a:ext>
            </a:extLst>
          </p:cNvPr>
          <p:cNvCxnSpPr>
            <a:cxnSpLocks/>
          </p:cNvCxnSpPr>
          <p:nvPr/>
        </p:nvCxnSpPr>
        <p:spPr>
          <a:xfrm>
            <a:off x="3811359" y="2374189"/>
            <a:ext cx="71811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B6BF8A4-28D9-E22D-517D-359462812DBE}"/>
              </a:ext>
            </a:extLst>
          </p:cNvPr>
          <p:cNvGrpSpPr/>
          <p:nvPr/>
        </p:nvGrpSpPr>
        <p:grpSpPr>
          <a:xfrm>
            <a:off x="3946000" y="3711686"/>
            <a:ext cx="777774" cy="163826"/>
            <a:chOff x="3597376" y="2925844"/>
            <a:chExt cx="663264" cy="163826"/>
          </a:xfrm>
          <a:effectLst/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9DC6091-4DFD-E1AB-8DC6-217AD47B5D10}"/>
                </a:ext>
              </a:extLst>
            </p:cNvPr>
            <p:cNvCxnSpPr/>
            <p:nvPr/>
          </p:nvCxnSpPr>
          <p:spPr>
            <a:xfrm>
              <a:off x="3597376" y="3080974"/>
              <a:ext cx="66326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A6927D0-567E-A437-1978-8383CB6CA0FF}"/>
                </a:ext>
              </a:extLst>
            </p:cNvPr>
            <p:cNvCxnSpPr/>
            <p:nvPr/>
          </p:nvCxnSpPr>
          <p:spPr>
            <a:xfrm flipV="1">
              <a:off x="4244114" y="2925844"/>
              <a:ext cx="0" cy="163826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A9A64D-8542-5FD1-B519-9EC8CA4ADFE8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>
            <a:off x="4735013" y="2789874"/>
            <a:ext cx="1412" cy="151005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箭头: 右 55">
            <a:extLst>
              <a:ext uri="{FF2B5EF4-FFF2-40B4-BE49-F238E27FC236}">
                <a16:creationId xmlns:a16="http://schemas.microsoft.com/office/drawing/2014/main" id="{9E102851-CFE8-75E9-148C-37B4C76034CE}"/>
              </a:ext>
            </a:extLst>
          </p:cNvPr>
          <p:cNvSpPr/>
          <p:nvPr/>
        </p:nvSpPr>
        <p:spPr bwMode="auto">
          <a:xfrm>
            <a:off x="5702383" y="3044593"/>
            <a:ext cx="579966" cy="52493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835820C-2EA6-31B3-CB07-73EA11C21B59}"/>
              </a:ext>
            </a:extLst>
          </p:cNvPr>
          <p:cNvSpPr txBox="1"/>
          <p:nvPr/>
        </p:nvSpPr>
        <p:spPr>
          <a:xfrm>
            <a:off x="949368" y="4407398"/>
            <a:ext cx="140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a.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监督学习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6A66CF5-44AB-90BE-8D58-900D2412693F}"/>
              </a:ext>
            </a:extLst>
          </p:cNvPr>
          <p:cNvSpPr txBox="1"/>
          <p:nvPr/>
        </p:nvSpPr>
        <p:spPr>
          <a:xfrm>
            <a:off x="3429401" y="4419956"/>
            <a:ext cx="140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b.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自监督学习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180AD6A-F8C5-FE6A-46EC-67FCF4EE2F3A}"/>
              </a:ext>
            </a:extLst>
          </p:cNvPr>
          <p:cNvSpPr/>
          <p:nvPr/>
        </p:nvSpPr>
        <p:spPr bwMode="auto">
          <a:xfrm>
            <a:off x="378048" y="2091402"/>
            <a:ext cx="2222060" cy="2635781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F89878C-40CC-CE55-3172-AE759F464BC5}"/>
              </a:ext>
            </a:extLst>
          </p:cNvPr>
          <p:cNvCxnSpPr>
            <a:cxnSpLocks/>
          </p:cNvCxnSpPr>
          <p:nvPr/>
        </p:nvCxnSpPr>
        <p:spPr>
          <a:xfrm>
            <a:off x="2811504" y="2136751"/>
            <a:ext cx="0" cy="2545080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DD42D95-8290-9C7A-F315-700B58EF4C70}"/>
              </a:ext>
            </a:extLst>
          </p:cNvPr>
          <p:cNvSpPr/>
          <p:nvPr/>
        </p:nvSpPr>
        <p:spPr bwMode="auto">
          <a:xfrm>
            <a:off x="3040879" y="2091401"/>
            <a:ext cx="2222060" cy="2635781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E50A0891-25E4-49A9-BAC8-68F8D4C6EA3B}"/>
              </a:ext>
            </a:extLst>
          </p:cNvPr>
          <p:cNvSpPr/>
          <p:nvPr/>
        </p:nvSpPr>
        <p:spPr bwMode="auto">
          <a:xfrm>
            <a:off x="7048646" y="4783919"/>
            <a:ext cx="4130250" cy="3273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BERT(Transformer Encoder)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7FE31EA-3F9F-92C6-C6D0-E4A46336A2F9}"/>
              </a:ext>
            </a:extLst>
          </p:cNvPr>
          <p:cNvSpPr txBox="1"/>
          <p:nvPr/>
        </p:nvSpPr>
        <p:spPr>
          <a:xfrm>
            <a:off x="7048646" y="5371581"/>
            <a:ext cx="413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阿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祖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收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手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吧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FA9E31E-2FC3-8178-C5AA-408683C0A3EB}"/>
              </a:ext>
            </a:extLst>
          </p:cNvPr>
          <p:cNvCxnSpPr>
            <a:cxnSpLocks/>
          </p:cNvCxnSpPr>
          <p:nvPr/>
        </p:nvCxnSpPr>
        <p:spPr>
          <a:xfrm flipH="1" flipV="1">
            <a:off x="7237580" y="5111265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CE4D9A7-F706-8219-CC72-5BB646EE90E7}"/>
              </a:ext>
            </a:extLst>
          </p:cNvPr>
          <p:cNvCxnSpPr>
            <a:cxnSpLocks/>
          </p:cNvCxnSpPr>
          <p:nvPr/>
        </p:nvCxnSpPr>
        <p:spPr>
          <a:xfrm flipH="1" flipV="1">
            <a:off x="8151980" y="5111265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6C5EE2C-B9A5-12E4-A38C-C1375555743C}"/>
              </a:ext>
            </a:extLst>
          </p:cNvPr>
          <p:cNvCxnSpPr>
            <a:cxnSpLocks/>
          </p:cNvCxnSpPr>
          <p:nvPr/>
        </p:nvCxnSpPr>
        <p:spPr>
          <a:xfrm flipH="1" flipV="1">
            <a:off x="9066379" y="5111264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9E1B9C1-76A5-D244-D783-6A5CD1A92E5D}"/>
              </a:ext>
            </a:extLst>
          </p:cNvPr>
          <p:cNvCxnSpPr>
            <a:cxnSpLocks/>
          </p:cNvCxnSpPr>
          <p:nvPr/>
        </p:nvCxnSpPr>
        <p:spPr>
          <a:xfrm flipH="1" flipV="1">
            <a:off x="9980777" y="5111264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BBAC797-5847-A948-500E-EF286EF2FBFD}"/>
              </a:ext>
            </a:extLst>
          </p:cNvPr>
          <p:cNvCxnSpPr>
            <a:cxnSpLocks/>
          </p:cNvCxnSpPr>
          <p:nvPr/>
        </p:nvCxnSpPr>
        <p:spPr>
          <a:xfrm flipH="1" flipV="1">
            <a:off x="10912153" y="5111264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8E137A64-C284-11A0-B221-108F93B465D8}"/>
              </a:ext>
            </a:extLst>
          </p:cNvPr>
          <p:cNvSpPr/>
          <p:nvPr/>
        </p:nvSpPr>
        <p:spPr bwMode="auto">
          <a:xfrm>
            <a:off x="6796544" y="1436369"/>
            <a:ext cx="4623295" cy="458851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7B9CAE8-898B-85CF-43F9-B2ED8F7CDC8E}"/>
              </a:ext>
            </a:extLst>
          </p:cNvPr>
          <p:cNvCxnSpPr>
            <a:cxnSpLocks/>
          </p:cNvCxnSpPr>
          <p:nvPr/>
        </p:nvCxnSpPr>
        <p:spPr>
          <a:xfrm flipH="1">
            <a:off x="2078777" y="2865376"/>
            <a:ext cx="10233" cy="62010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6FA0E58F-86D7-249B-5865-278A79D03B4A}"/>
              </a:ext>
            </a:extLst>
          </p:cNvPr>
          <p:cNvSpPr/>
          <p:nvPr/>
        </p:nvSpPr>
        <p:spPr bwMode="auto">
          <a:xfrm>
            <a:off x="7053345" y="5420801"/>
            <a:ext cx="4067913" cy="24498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0040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</a:t>
            </a:r>
            <a:r>
              <a:rPr lang="zh-CN" altLang="en-US">
                <a:solidFill>
                  <a:srgbClr val="748DB9"/>
                </a:solidFill>
              </a:rPr>
              <a:t>自监督学习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7A835A4-D9DC-3F53-2056-12915A6E63FE}"/>
              </a:ext>
            </a:extLst>
          </p:cNvPr>
          <p:cNvSpPr/>
          <p:nvPr/>
        </p:nvSpPr>
        <p:spPr bwMode="auto">
          <a:xfrm>
            <a:off x="600992" y="3097837"/>
            <a:ext cx="823408" cy="327346"/>
          </a:xfrm>
          <a:prstGeom prst="roundRect">
            <a:avLst/>
          </a:prstGeom>
          <a:solidFill>
            <a:srgbClr val="748DB9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373FEB7-526D-0737-3F09-BFF2CB27B6ED}"/>
              </a:ext>
            </a:extLst>
          </p:cNvPr>
          <p:cNvGrpSpPr/>
          <p:nvPr/>
        </p:nvGrpSpPr>
        <p:grpSpPr>
          <a:xfrm>
            <a:off x="1645373" y="3514942"/>
            <a:ext cx="887274" cy="833531"/>
            <a:chOff x="1240995" y="2541025"/>
            <a:chExt cx="887274" cy="833531"/>
          </a:xfrm>
          <a:effectLst/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5671AD1-9933-0A1C-6A41-C20ED018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6366" y="2541025"/>
              <a:ext cx="556532" cy="55653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777755-FBCF-A950-5D41-A1426353D082}"/>
                </a:ext>
              </a:extLst>
            </p:cNvPr>
            <p:cNvSpPr txBox="1"/>
            <p:nvPr/>
          </p:nvSpPr>
          <p:spPr>
            <a:xfrm>
              <a:off x="1240995" y="3097557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(Data)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8B60-8F15-A381-8503-7419E603E5B0}"/>
              </a:ext>
            </a:extLst>
          </p:cNvPr>
          <p:cNvGrpSpPr/>
          <p:nvPr/>
        </p:nvGrpSpPr>
        <p:grpSpPr>
          <a:xfrm>
            <a:off x="1627525" y="2204912"/>
            <a:ext cx="887274" cy="584962"/>
            <a:chOff x="1240995" y="1441025"/>
            <a:chExt cx="887274" cy="584962"/>
          </a:xfrm>
          <a:effectLst/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83E818-66BD-EFC6-7ADE-4699CBEA6E63}"/>
                </a:ext>
              </a:extLst>
            </p:cNvPr>
            <p:cNvSpPr txBox="1"/>
            <p:nvPr/>
          </p:nvSpPr>
          <p:spPr>
            <a:xfrm>
              <a:off x="1556649" y="1441025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’</a:t>
              </a:r>
              <a:endPara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905EC34-1C16-7298-3282-F3B55D258A44}"/>
                </a:ext>
              </a:extLst>
            </p:cNvPr>
            <p:cNvSpPr txBox="1"/>
            <p:nvPr/>
          </p:nvSpPr>
          <p:spPr>
            <a:xfrm>
              <a:off x="1240995" y="1748988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(Label)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9A4463A-14C4-BF97-6730-8DFB3AEE1BAD}"/>
              </a:ext>
            </a:extLst>
          </p:cNvPr>
          <p:cNvGrpSpPr/>
          <p:nvPr/>
        </p:nvGrpSpPr>
        <p:grpSpPr>
          <a:xfrm>
            <a:off x="569059" y="3735550"/>
            <a:ext cx="887274" cy="612923"/>
            <a:chOff x="237376" y="2761632"/>
            <a:chExt cx="887274" cy="612923"/>
          </a:xfrm>
          <a:effectLst/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B8F263D-6119-8DEA-CE53-DC857067E00F}"/>
                </a:ext>
              </a:extLst>
            </p:cNvPr>
            <p:cNvSpPr txBox="1"/>
            <p:nvPr/>
          </p:nvSpPr>
          <p:spPr>
            <a:xfrm>
              <a:off x="477889" y="2761632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B017709-1E23-428F-DC22-98EE515F974D}"/>
                </a:ext>
              </a:extLst>
            </p:cNvPr>
            <p:cNvSpPr txBox="1"/>
            <p:nvPr/>
          </p:nvSpPr>
          <p:spPr>
            <a:xfrm>
              <a:off x="237376" y="3097556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(Input)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31A01BA-354E-53F9-4BB8-82ACC988F1B3}"/>
              </a:ext>
            </a:extLst>
          </p:cNvPr>
          <p:cNvGrpSpPr/>
          <p:nvPr/>
        </p:nvGrpSpPr>
        <p:grpSpPr>
          <a:xfrm>
            <a:off x="578306" y="2204912"/>
            <a:ext cx="887274" cy="584962"/>
            <a:chOff x="229682" y="1419070"/>
            <a:chExt cx="887274" cy="584962"/>
          </a:xfrm>
          <a:effectLst/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80A08D6-CAC5-3AC2-BB09-4C35E3B62B7A}"/>
                </a:ext>
              </a:extLst>
            </p:cNvPr>
            <p:cNvSpPr txBox="1"/>
            <p:nvPr/>
          </p:nvSpPr>
          <p:spPr>
            <a:xfrm>
              <a:off x="470195" y="1419070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8F3E96D-CD41-4D16-3C5B-9247E940A2B1}"/>
                </a:ext>
              </a:extLst>
            </p:cNvPr>
            <p:cNvSpPr txBox="1"/>
            <p:nvPr/>
          </p:nvSpPr>
          <p:spPr>
            <a:xfrm>
              <a:off x="229682" y="1727033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(Output)</a:t>
              </a: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C57BA68-623B-134C-9E55-3689738EE045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012696" y="3425183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7D6A71A-FB0E-6F35-7EA9-E9923AA01CEF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1021943" y="2789874"/>
            <a:ext cx="558" cy="31036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7352E71-4193-B709-571B-773ACBE47C83}"/>
              </a:ext>
            </a:extLst>
          </p:cNvPr>
          <p:cNvCxnSpPr>
            <a:cxnSpLocks/>
          </p:cNvCxnSpPr>
          <p:nvPr/>
        </p:nvCxnSpPr>
        <p:spPr>
          <a:xfrm>
            <a:off x="1147508" y="2374189"/>
            <a:ext cx="71811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9FC1AA-9D8E-CA5D-C57E-0987CBFB9D09}"/>
              </a:ext>
            </a:extLst>
          </p:cNvPr>
          <p:cNvCxnSpPr/>
          <p:nvPr/>
        </p:nvCxnSpPr>
        <p:spPr>
          <a:xfrm>
            <a:off x="1174931" y="3873924"/>
            <a:ext cx="66326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FB76621-2490-C182-3E3C-E01911D0D4DE}"/>
              </a:ext>
            </a:extLst>
          </p:cNvPr>
          <p:cNvSpPr/>
          <p:nvPr/>
        </p:nvSpPr>
        <p:spPr bwMode="auto">
          <a:xfrm>
            <a:off x="3264843" y="3097837"/>
            <a:ext cx="823408" cy="327346"/>
          </a:xfrm>
          <a:prstGeom prst="roundRect">
            <a:avLst/>
          </a:prstGeom>
          <a:solidFill>
            <a:srgbClr val="748DB9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241168-EDA4-47E4-EAB5-218C8AF7D755}"/>
              </a:ext>
            </a:extLst>
          </p:cNvPr>
          <p:cNvGrpSpPr/>
          <p:nvPr/>
        </p:nvGrpSpPr>
        <p:grpSpPr>
          <a:xfrm>
            <a:off x="4292788" y="2940879"/>
            <a:ext cx="887274" cy="833531"/>
            <a:chOff x="1240995" y="2541025"/>
            <a:chExt cx="887274" cy="833531"/>
          </a:xfrm>
          <a:effectLst/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CDD3C3A-EA0F-FEE0-D11A-A90BB236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6366" y="2541025"/>
              <a:ext cx="556532" cy="556532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00B0F87-515D-291B-A431-C2FC06D9252E}"/>
                </a:ext>
              </a:extLst>
            </p:cNvPr>
            <p:cNvSpPr txBox="1"/>
            <p:nvPr/>
          </p:nvSpPr>
          <p:spPr>
            <a:xfrm>
              <a:off x="1240995" y="3097557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(Data)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452B17-57D7-8C4D-9E99-CABBAD856A3E}"/>
              </a:ext>
            </a:extLst>
          </p:cNvPr>
          <p:cNvGrpSpPr/>
          <p:nvPr/>
        </p:nvGrpSpPr>
        <p:grpSpPr>
          <a:xfrm>
            <a:off x="4291376" y="2204912"/>
            <a:ext cx="887274" cy="584962"/>
            <a:chOff x="1240995" y="1441025"/>
            <a:chExt cx="887274" cy="584962"/>
          </a:xfrm>
          <a:effectLst/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97282E6-B490-4FF1-3C73-D956FB223970}"/>
                </a:ext>
              </a:extLst>
            </p:cNvPr>
            <p:cNvSpPr txBox="1"/>
            <p:nvPr/>
          </p:nvSpPr>
          <p:spPr>
            <a:xfrm>
              <a:off x="1479089" y="1441025"/>
              <a:ext cx="556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X”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E8E56B-BB3C-1EC7-1252-458F04FAC832}"/>
                </a:ext>
              </a:extLst>
            </p:cNvPr>
            <p:cNvSpPr txBox="1"/>
            <p:nvPr/>
          </p:nvSpPr>
          <p:spPr>
            <a:xfrm>
              <a:off x="1240995" y="1748988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i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(Label)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4254730-EE81-54D7-C2D1-C29B52924E05}"/>
              </a:ext>
            </a:extLst>
          </p:cNvPr>
          <p:cNvGrpSpPr/>
          <p:nvPr/>
        </p:nvGrpSpPr>
        <p:grpSpPr>
          <a:xfrm>
            <a:off x="3242157" y="3728442"/>
            <a:ext cx="887274" cy="620031"/>
            <a:chOff x="139405" y="2761632"/>
            <a:chExt cx="887274" cy="620031"/>
          </a:xfrm>
          <a:effectLst/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3C4EBE8-87B3-2FCB-C238-486496963567}"/>
                </a:ext>
              </a:extLst>
            </p:cNvPr>
            <p:cNvSpPr txBox="1"/>
            <p:nvPr/>
          </p:nvSpPr>
          <p:spPr>
            <a:xfrm>
              <a:off x="477889" y="2761632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X’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819D04E-A6FA-1FEE-01B7-2A95912CD3C4}"/>
                </a:ext>
              </a:extLst>
            </p:cNvPr>
            <p:cNvSpPr txBox="1"/>
            <p:nvPr/>
          </p:nvSpPr>
          <p:spPr>
            <a:xfrm>
              <a:off x="139405" y="3104664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(Input)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186F95E-713A-F2D6-9A2F-841C7F8E67FF}"/>
              </a:ext>
            </a:extLst>
          </p:cNvPr>
          <p:cNvGrpSpPr/>
          <p:nvPr/>
        </p:nvGrpSpPr>
        <p:grpSpPr>
          <a:xfrm>
            <a:off x="3242157" y="2204912"/>
            <a:ext cx="887274" cy="584962"/>
            <a:chOff x="229682" y="1419070"/>
            <a:chExt cx="887274" cy="584962"/>
          </a:xfrm>
          <a:effectLst/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2684E1D-E7A8-5840-108B-74F1322BAE7E}"/>
                </a:ext>
              </a:extLst>
            </p:cNvPr>
            <p:cNvSpPr txBox="1"/>
            <p:nvPr/>
          </p:nvSpPr>
          <p:spPr>
            <a:xfrm>
              <a:off x="470195" y="1419070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F480244-75DE-CCEF-DAD6-1781F986835C}"/>
                </a:ext>
              </a:extLst>
            </p:cNvPr>
            <p:cNvSpPr txBox="1"/>
            <p:nvPr/>
          </p:nvSpPr>
          <p:spPr>
            <a:xfrm>
              <a:off x="229682" y="1727033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(Output)</a:t>
              </a:r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0BB71CE-47EA-63C2-A372-29A97F0311A7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3675049" y="3425183"/>
            <a:ext cx="1498" cy="28491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ED2E580-C95C-17C8-E71A-5B275DB39C67}"/>
              </a:ext>
            </a:extLst>
          </p:cNvPr>
          <p:cNvCxnSpPr>
            <a:cxnSpLocks/>
            <a:endCxn id="41" idx="2"/>
          </p:cNvCxnSpPr>
          <p:nvPr/>
        </p:nvCxnSpPr>
        <p:spPr>
          <a:xfrm flipH="1" flipV="1">
            <a:off x="3685794" y="2789874"/>
            <a:ext cx="558" cy="31036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5AA437C-7A60-04BD-1E73-3CFA1E075DB1}"/>
              </a:ext>
            </a:extLst>
          </p:cNvPr>
          <p:cNvCxnSpPr>
            <a:cxnSpLocks/>
          </p:cNvCxnSpPr>
          <p:nvPr/>
        </p:nvCxnSpPr>
        <p:spPr>
          <a:xfrm>
            <a:off x="3811359" y="2374189"/>
            <a:ext cx="71811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B6BF8A4-28D9-E22D-517D-359462812DBE}"/>
              </a:ext>
            </a:extLst>
          </p:cNvPr>
          <p:cNvGrpSpPr/>
          <p:nvPr/>
        </p:nvGrpSpPr>
        <p:grpSpPr>
          <a:xfrm>
            <a:off x="3946000" y="3711686"/>
            <a:ext cx="777774" cy="163826"/>
            <a:chOff x="3597376" y="2925844"/>
            <a:chExt cx="663264" cy="163826"/>
          </a:xfrm>
          <a:effectLst/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9DC6091-4DFD-E1AB-8DC6-217AD47B5D10}"/>
                </a:ext>
              </a:extLst>
            </p:cNvPr>
            <p:cNvCxnSpPr/>
            <p:nvPr/>
          </p:nvCxnSpPr>
          <p:spPr>
            <a:xfrm>
              <a:off x="3597376" y="3080974"/>
              <a:ext cx="66326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A6927D0-567E-A437-1978-8383CB6CA0FF}"/>
                </a:ext>
              </a:extLst>
            </p:cNvPr>
            <p:cNvCxnSpPr/>
            <p:nvPr/>
          </p:nvCxnSpPr>
          <p:spPr>
            <a:xfrm flipV="1">
              <a:off x="4244114" y="2925844"/>
              <a:ext cx="0" cy="163826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A9A64D-8542-5FD1-B519-9EC8CA4ADFE8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>
            <a:off x="4735013" y="2789874"/>
            <a:ext cx="1412" cy="151005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箭头: 右 55">
            <a:extLst>
              <a:ext uri="{FF2B5EF4-FFF2-40B4-BE49-F238E27FC236}">
                <a16:creationId xmlns:a16="http://schemas.microsoft.com/office/drawing/2014/main" id="{9E102851-CFE8-75E9-148C-37B4C76034CE}"/>
              </a:ext>
            </a:extLst>
          </p:cNvPr>
          <p:cNvSpPr/>
          <p:nvPr/>
        </p:nvSpPr>
        <p:spPr bwMode="auto">
          <a:xfrm>
            <a:off x="5702383" y="3044593"/>
            <a:ext cx="579966" cy="52493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835820C-2EA6-31B3-CB07-73EA11C21B59}"/>
              </a:ext>
            </a:extLst>
          </p:cNvPr>
          <p:cNvSpPr txBox="1"/>
          <p:nvPr/>
        </p:nvSpPr>
        <p:spPr>
          <a:xfrm>
            <a:off x="949368" y="4407398"/>
            <a:ext cx="140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a.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监督学习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6A66CF5-44AB-90BE-8D58-900D2412693F}"/>
              </a:ext>
            </a:extLst>
          </p:cNvPr>
          <p:cNvSpPr txBox="1"/>
          <p:nvPr/>
        </p:nvSpPr>
        <p:spPr>
          <a:xfrm>
            <a:off x="3429401" y="4419956"/>
            <a:ext cx="140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b.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自监督学习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180AD6A-F8C5-FE6A-46EC-67FCF4EE2F3A}"/>
              </a:ext>
            </a:extLst>
          </p:cNvPr>
          <p:cNvSpPr/>
          <p:nvPr/>
        </p:nvSpPr>
        <p:spPr bwMode="auto">
          <a:xfrm>
            <a:off x="378048" y="2091402"/>
            <a:ext cx="2222060" cy="2635781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F89878C-40CC-CE55-3172-AE759F464BC5}"/>
              </a:ext>
            </a:extLst>
          </p:cNvPr>
          <p:cNvCxnSpPr>
            <a:cxnSpLocks/>
          </p:cNvCxnSpPr>
          <p:nvPr/>
        </p:nvCxnSpPr>
        <p:spPr>
          <a:xfrm>
            <a:off x="2811504" y="2136751"/>
            <a:ext cx="0" cy="2545080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DD42D95-8290-9C7A-F315-700B58EF4C70}"/>
              </a:ext>
            </a:extLst>
          </p:cNvPr>
          <p:cNvSpPr/>
          <p:nvPr/>
        </p:nvSpPr>
        <p:spPr bwMode="auto">
          <a:xfrm>
            <a:off x="3040879" y="2091401"/>
            <a:ext cx="2222060" cy="2635781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E50A0891-25E4-49A9-BAC8-68F8D4C6EA3B}"/>
              </a:ext>
            </a:extLst>
          </p:cNvPr>
          <p:cNvSpPr/>
          <p:nvPr/>
        </p:nvSpPr>
        <p:spPr bwMode="auto">
          <a:xfrm>
            <a:off x="7048646" y="4783919"/>
            <a:ext cx="4130250" cy="3273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BERT(Transformer Encoder)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7FE31EA-3F9F-92C6-C6D0-E4A46336A2F9}"/>
              </a:ext>
            </a:extLst>
          </p:cNvPr>
          <p:cNvSpPr txBox="1"/>
          <p:nvPr/>
        </p:nvSpPr>
        <p:spPr>
          <a:xfrm>
            <a:off x="7048646" y="5371581"/>
            <a:ext cx="413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阿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祖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收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手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吧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FA9E31E-2FC3-8178-C5AA-408683C0A3EB}"/>
              </a:ext>
            </a:extLst>
          </p:cNvPr>
          <p:cNvCxnSpPr>
            <a:cxnSpLocks/>
          </p:cNvCxnSpPr>
          <p:nvPr/>
        </p:nvCxnSpPr>
        <p:spPr>
          <a:xfrm flipH="1" flipV="1">
            <a:off x="7237580" y="5111265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1CE4D9A7-F706-8219-CC72-5BB646EE90E7}"/>
              </a:ext>
            </a:extLst>
          </p:cNvPr>
          <p:cNvCxnSpPr>
            <a:cxnSpLocks/>
          </p:cNvCxnSpPr>
          <p:nvPr/>
        </p:nvCxnSpPr>
        <p:spPr>
          <a:xfrm flipH="1" flipV="1">
            <a:off x="8151980" y="5111265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6C5EE2C-B9A5-12E4-A38C-C1375555743C}"/>
              </a:ext>
            </a:extLst>
          </p:cNvPr>
          <p:cNvCxnSpPr>
            <a:cxnSpLocks/>
          </p:cNvCxnSpPr>
          <p:nvPr/>
        </p:nvCxnSpPr>
        <p:spPr>
          <a:xfrm flipH="1" flipV="1">
            <a:off x="9066379" y="5111264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39E1B9C1-76A5-D244-D783-6A5CD1A92E5D}"/>
              </a:ext>
            </a:extLst>
          </p:cNvPr>
          <p:cNvCxnSpPr>
            <a:cxnSpLocks/>
          </p:cNvCxnSpPr>
          <p:nvPr/>
        </p:nvCxnSpPr>
        <p:spPr>
          <a:xfrm flipH="1" flipV="1">
            <a:off x="9980777" y="5111264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BBAC797-5847-A948-500E-EF286EF2FBFD}"/>
              </a:ext>
            </a:extLst>
          </p:cNvPr>
          <p:cNvCxnSpPr>
            <a:cxnSpLocks/>
          </p:cNvCxnSpPr>
          <p:nvPr/>
        </p:nvCxnSpPr>
        <p:spPr>
          <a:xfrm flipH="1" flipV="1">
            <a:off x="10912153" y="5111264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8E137A64-C284-11A0-B221-108F93B465D8}"/>
              </a:ext>
            </a:extLst>
          </p:cNvPr>
          <p:cNvSpPr/>
          <p:nvPr/>
        </p:nvSpPr>
        <p:spPr bwMode="auto">
          <a:xfrm>
            <a:off x="6796544" y="1436369"/>
            <a:ext cx="4623295" cy="458851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7B9CAE8-898B-85CF-43F9-B2ED8F7CDC8E}"/>
              </a:ext>
            </a:extLst>
          </p:cNvPr>
          <p:cNvCxnSpPr>
            <a:cxnSpLocks/>
          </p:cNvCxnSpPr>
          <p:nvPr/>
        </p:nvCxnSpPr>
        <p:spPr>
          <a:xfrm flipH="1">
            <a:off x="2078777" y="2865376"/>
            <a:ext cx="10233" cy="62010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DBAADB6-79B3-1487-A135-6D202C43CB3D}"/>
              </a:ext>
            </a:extLst>
          </p:cNvPr>
          <p:cNvSpPr/>
          <p:nvPr/>
        </p:nvSpPr>
        <p:spPr bwMode="auto">
          <a:xfrm>
            <a:off x="7772668" y="5420963"/>
            <a:ext cx="771845" cy="2891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19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</a:t>
            </a:r>
            <a:r>
              <a:rPr lang="zh-CN" altLang="en-US">
                <a:solidFill>
                  <a:srgbClr val="748DB9"/>
                </a:solidFill>
              </a:rPr>
              <a:t>自监督学习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7A835A4-D9DC-3F53-2056-12915A6E63FE}"/>
              </a:ext>
            </a:extLst>
          </p:cNvPr>
          <p:cNvSpPr/>
          <p:nvPr/>
        </p:nvSpPr>
        <p:spPr bwMode="auto">
          <a:xfrm>
            <a:off x="600992" y="3097837"/>
            <a:ext cx="823408" cy="327346"/>
          </a:xfrm>
          <a:prstGeom prst="roundRect">
            <a:avLst/>
          </a:prstGeom>
          <a:solidFill>
            <a:srgbClr val="748DB9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373FEB7-526D-0737-3F09-BFF2CB27B6ED}"/>
              </a:ext>
            </a:extLst>
          </p:cNvPr>
          <p:cNvGrpSpPr/>
          <p:nvPr/>
        </p:nvGrpSpPr>
        <p:grpSpPr>
          <a:xfrm>
            <a:off x="1645373" y="3514942"/>
            <a:ext cx="887274" cy="833531"/>
            <a:chOff x="1240995" y="2541025"/>
            <a:chExt cx="887274" cy="833531"/>
          </a:xfrm>
          <a:effectLst/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5671AD1-9933-0A1C-6A41-C20ED018F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6366" y="2541025"/>
              <a:ext cx="556532" cy="556532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777755-FBCF-A950-5D41-A1426353D082}"/>
                </a:ext>
              </a:extLst>
            </p:cNvPr>
            <p:cNvSpPr txBox="1"/>
            <p:nvPr/>
          </p:nvSpPr>
          <p:spPr>
            <a:xfrm>
              <a:off x="1240995" y="3097557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(Data)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75D8B60-8F15-A381-8503-7419E603E5B0}"/>
              </a:ext>
            </a:extLst>
          </p:cNvPr>
          <p:cNvGrpSpPr/>
          <p:nvPr/>
        </p:nvGrpSpPr>
        <p:grpSpPr>
          <a:xfrm>
            <a:off x="1627525" y="2204912"/>
            <a:ext cx="887274" cy="584962"/>
            <a:chOff x="1240995" y="1441025"/>
            <a:chExt cx="887274" cy="584962"/>
          </a:xfrm>
          <a:effectLst/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83E818-66BD-EFC6-7ADE-4699CBEA6E63}"/>
                </a:ext>
              </a:extLst>
            </p:cNvPr>
            <p:cNvSpPr txBox="1"/>
            <p:nvPr/>
          </p:nvSpPr>
          <p:spPr>
            <a:xfrm>
              <a:off x="1556649" y="1441025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’</a:t>
              </a:r>
              <a:endPara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905EC34-1C16-7298-3282-F3B55D258A44}"/>
                </a:ext>
              </a:extLst>
            </p:cNvPr>
            <p:cNvSpPr txBox="1"/>
            <p:nvPr/>
          </p:nvSpPr>
          <p:spPr>
            <a:xfrm>
              <a:off x="1240995" y="1748988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(Label)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9A4463A-14C4-BF97-6730-8DFB3AEE1BAD}"/>
              </a:ext>
            </a:extLst>
          </p:cNvPr>
          <p:cNvGrpSpPr/>
          <p:nvPr/>
        </p:nvGrpSpPr>
        <p:grpSpPr>
          <a:xfrm>
            <a:off x="569059" y="3735550"/>
            <a:ext cx="887274" cy="612923"/>
            <a:chOff x="237376" y="2761632"/>
            <a:chExt cx="887274" cy="612923"/>
          </a:xfrm>
          <a:effectLst/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B8F263D-6119-8DEA-CE53-DC857067E00F}"/>
                </a:ext>
              </a:extLst>
            </p:cNvPr>
            <p:cNvSpPr txBox="1"/>
            <p:nvPr/>
          </p:nvSpPr>
          <p:spPr>
            <a:xfrm>
              <a:off x="477889" y="2761632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B017709-1E23-428F-DC22-98EE515F974D}"/>
                </a:ext>
              </a:extLst>
            </p:cNvPr>
            <p:cNvSpPr txBox="1"/>
            <p:nvPr/>
          </p:nvSpPr>
          <p:spPr>
            <a:xfrm>
              <a:off x="237376" y="3097556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(Input)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31A01BA-354E-53F9-4BB8-82ACC988F1B3}"/>
              </a:ext>
            </a:extLst>
          </p:cNvPr>
          <p:cNvGrpSpPr/>
          <p:nvPr/>
        </p:nvGrpSpPr>
        <p:grpSpPr>
          <a:xfrm>
            <a:off x="578306" y="2204912"/>
            <a:ext cx="887274" cy="584962"/>
            <a:chOff x="229682" y="1419070"/>
            <a:chExt cx="887274" cy="584962"/>
          </a:xfrm>
          <a:effectLst/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80A08D6-CAC5-3AC2-BB09-4C35E3B62B7A}"/>
                </a:ext>
              </a:extLst>
            </p:cNvPr>
            <p:cNvSpPr txBox="1"/>
            <p:nvPr/>
          </p:nvSpPr>
          <p:spPr>
            <a:xfrm>
              <a:off x="470195" y="1419070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8F3E96D-CD41-4D16-3C5B-9247E940A2B1}"/>
                </a:ext>
              </a:extLst>
            </p:cNvPr>
            <p:cNvSpPr txBox="1"/>
            <p:nvPr/>
          </p:nvSpPr>
          <p:spPr>
            <a:xfrm>
              <a:off x="229682" y="1727033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(Output)</a:t>
              </a: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C57BA68-623B-134C-9E55-3689738EE045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012696" y="3425183"/>
            <a:ext cx="1" cy="310367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7D6A71A-FB0E-6F35-7EA9-E9923AA01CEF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1021943" y="2789874"/>
            <a:ext cx="558" cy="31036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7352E71-4193-B709-571B-773ACBE47C83}"/>
              </a:ext>
            </a:extLst>
          </p:cNvPr>
          <p:cNvCxnSpPr>
            <a:cxnSpLocks/>
          </p:cNvCxnSpPr>
          <p:nvPr/>
        </p:nvCxnSpPr>
        <p:spPr>
          <a:xfrm>
            <a:off x="1147508" y="2374189"/>
            <a:ext cx="71811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9FC1AA-9D8E-CA5D-C57E-0987CBFB9D09}"/>
              </a:ext>
            </a:extLst>
          </p:cNvPr>
          <p:cNvCxnSpPr/>
          <p:nvPr/>
        </p:nvCxnSpPr>
        <p:spPr>
          <a:xfrm>
            <a:off x="1174931" y="3873924"/>
            <a:ext cx="663264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FB76621-2490-C182-3E3C-E01911D0D4DE}"/>
              </a:ext>
            </a:extLst>
          </p:cNvPr>
          <p:cNvSpPr/>
          <p:nvPr/>
        </p:nvSpPr>
        <p:spPr bwMode="auto">
          <a:xfrm>
            <a:off x="3264843" y="3097837"/>
            <a:ext cx="823408" cy="327346"/>
          </a:xfrm>
          <a:prstGeom prst="roundRect">
            <a:avLst/>
          </a:prstGeom>
          <a:solidFill>
            <a:srgbClr val="748DB9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14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2241168-EDA4-47E4-EAB5-218C8AF7D755}"/>
              </a:ext>
            </a:extLst>
          </p:cNvPr>
          <p:cNvGrpSpPr/>
          <p:nvPr/>
        </p:nvGrpSpPr>
        <p:grpSpPr>
          <a:xfrm>
            <a:off x="4292788" y="2940879"/>
            <a:ext cx="887274" cy="833531"/>
            <a:chOff x="1240995" y="2541025"/>
            <a:chExt cx="887274" cy="833531"/>
          </a:xfrm>
          <a:effectLst/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CDD3C3A-EA0F-FEE0-D11A-A90BB236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6366" y="2541025"/>
              <a:ext cx="556532" cy="556532"/>
            </a:xfrm>
            <a:prstGeom prst="rect">
              <a:avLst/>
            </a:prstGeom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00B0F87-515D-291B-A431-C2FC06D9252E}"/>
                </a:ext>
              </a:extLst>
            </p:cNvPr>
            <p:cNvSpPr txBox="1"/>
            <p:nvPr/>
          </p:nvSpPr>
          <p:spPr>
            <a:xfrm>
              <a:off x="1240995" y="3097557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(Data)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A452B17-57D7-8C4D-9E99-CABBAD856A3E}"/>
              </a:ext>
            </a:extLst>
          </p:cNvPr>
          <p:cNvGrpSpPr/>
          <p:nvPr/>
        </p:nvGrpSpPr>
        <p:grpSpPr>
          <a:xfrm>
            <a:off x="4291376" y="2204912"/>
            <a:ext cx="887274" cy="584962"/>
            <a:chOff x="1240995" y="1441025"/>
            <a:chExt cx="887274" cy="584962"/>
          </a:xfrm>
          <a:effectLst/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97282E6-B490-4FF1-3C73-D956FB223970}"/>
                </a:ext>
              </a:extLst>
            </p:cNvPr>
            <p:cNvSpPr txBox="1"/>
            <p:nvPr/>
          </p:nvSpPr>
          <p:spPr>
            <a:xfrm>
              <a:off x="1479089" y="1441025"/>
              <a:ext cx="556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X”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9E8E56B-BB3C-1EC7-1252-458F04FAC832}"/>
                </a:ext>
              </a:extLst>
            </p:cNvPr>
            <p:cNvSpPr txBox="1"/>
            <p:nvPr/>
          </p:nvSpPr>
          <p:spPr>
            <a:xfrm>
              <a:off x="1240995" y="1748988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i="1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(Label)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4254730-EE81-54D7-C2D1-C29B52924E05}"/>
              </a:ext>
            </a:extLst>
          </p:cNvPr>
          <p:cNvGrpSpPr/>
          <p:nvPr/>
        </p:nvGrpSpPr>
        <p:grpSpPr>
          <a:xfrm>
            <a:off x="3242157" y="3728442"/>
            <a:ext cx="887274" cy="620031"/>
            <a:chOff x="139405" y="2761632"/>
            <a:chExt cx="887274" cy="620031"/>
          </a:xfrm>
          <a:effectLst/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3C4EBE8-87B3-2FCB-C238-486496963567}"/>
                </a:ext>
              </a:extLst>
            </p:cNvPr>
            <p:cNvSpPr txBox="1"/>
            <p:nvPr/>
          </p:nvSpPr>
          <p:spPr>
            <a:xfrm>
              <a:off x="477889" y="2761632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X’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819D04E-A6FA-1FEE-01B7-2A95912CD3C4}"/>
                </a:ext>
              </a:extLst>
            </p:cNvPr>
            <p:cNvSpPr txBox="1"/>
            <p:nvPr/>
          </p:nvSpPr>
          <p:spPr>
            <a:xfrm>
              <a:off x="139405" y="3104664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(Input)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186F95E-713A-F2D6-9A2F-841C7F8E67FF}"/>
              </a:ext>
            </a:extLst>
          </p:cNvPr>
          <p:cNvGrpSpPr/>
          <p:nvPr/>
        </p:nvGrpSpPr>
        <p:grpSpPr>
          <a:xfrm>
            <a:off x="3242157" y="2204912"/>
            <a:ext cx="887274" cy="584962"/>
            <a:chOff x="229682" y="1419070"/>
            <a:chExt cx="887274" cy="584962"/>
          </a:xfrm>
          <a:effectLst/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2684E1D-E7A8-5840-108B-74F1322BAE7E}"/>
                </a:ext>
              </a:extLst>
            </p:cNvPr>
            <p:cNvSpPr txBox="1"/>
            <p:nvPr/>
          </p:nvSpPr>
          <p:spPr>
            <a:xfrm>
              <a:off x="470195" y="1419070"/>
              <a:ext cx="406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Y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F480244-75DE-CCEF-DAD6-1781F986835C}"/>
                </a:ext>
              </a:extLst>
            </p:cNvPr>
            <p:cNvSpPr txBox="1"/>
            <p:nvPr/>
          </p:nvSpPr>
          <p:spPr>
            <a:xfrm>
              <a:off x="229682" y="1727033"/>
              <a:ext cx="887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(Output)</a:t>
              </a:r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0BB71CE-47EA-63C2-A372-29A97F0311A7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3675049" y="3425183"/>
            <a:ext cx="1498" cy="28491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ED2E580-C95C-17C8-E71A-5B275DB39C67}"/>
              </a:ext>
            </a:extLst>
          </p:cNvPr>
          <p:cNvCxnSpPr>
            <a:cxnSpLocks/>
            <a:endCxn id="41" idx="2"/>
          </p:cNvCxnSpPr>
          <p:nvPr/>
        </p:nvCxnSpPr>
        <p:spPr>
          <a:xfrm flipH="1" flipV="1">
            <a:off x="3685794" y="2789874"/>
            <a:ext cx="558" cy="310364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5AA437C-7A60-04BD-1E73-3CFA1E075DB1}"/>
              </a:ext>
            </a:extLst>
          </p:cNvPr>
          <p:cNvCxnSpPr>
            <a:cxnSpLocks/>
          </p:cNvCxnSpPr>
          <p:nvPr/>
        </p:nvCxnSpPr>
        <p:spPr>
          <a:xfrm>
            <a:off x="3811359" y="2374189"/>
            <a:ext cx="718111" cy="0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FB6BF8A4-28D9-E22D-517D-359462812DBE}"/>
              </a:ext>
            </a:extLst>
          </p:cNvPr>
          <p:cNvGrpSpPr/>
          <p:nvPr/>
        </p:nvGrpSpPr>
        <p:grpSpPr>
          <a:xfrm>
            <a:off x="3946000" y="3711686"/>
            <a:ext cx="777774" cy="163826"/>
            <a:chOff x="3597376" y="2925844"/>
            <a:chExt cx="663264" cy="163826"/>
          </a:xfrm>
          <a:effectLst/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D9DC6091-4DFD-E1AB-8DC6-217AD47B5D10}"/>
                </a:ext>
              </a:extLst>
            </p:cNvPr>
            <p:cNvCxnSpPr/>
            <p:nvPr/>
          </p:nvCxnSpPr>
          <p:spPr>
            <a:xfrm>
              <a:off x="3597376" y="3080974"/>
              <a:ext cx="663264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A6927D0-567E-A437-1978-8383CB6CA0FF}"/>
                </a:ext>
              </a:extLst>
            </p:cNvPr>
            <p:cNvCxnSpPr/>
            <p:nvPr/>
          </p:nvCxnSpPr>
          <p:spPr>
            <a:xfrm flipV="1">
              <a:off x="4244114" y="2925844"/>
              <a:ext cx="0" cy="163826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A9A64D-8542-5FD1-B519-9EC8CA4ADFE8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>
            <a:off x="4735013" y="2789874"/>
            <a:ext cx="1412" cy="151005"/>
          </a:xfrm>
          <a:prstGeom prst="straightConnector1">
            <a:avLst/>
          </a:prstGeom>
          <a:ln w="19050">
            <a:prstDash val="sysDot"/>
            <a:headEnd type="triangl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箭头: 右 55">
            <a:extLst>
              <a:ext uri="{FF2B5EF4-FFF2-40B4-BE49-F238E27FC236}">
                <a16:creationId xmlns:a16="http://schemas.microsoft.com/office/drawing/2014/main" id="{9E102851-CFE8-75E9-148C-37B4C76034CE}"/>
              </a:ext>
            </a:extLst>
          </p:cNvPr>
          <p:cNvSpPr/>
          <p:nvPr/>
        </p:nvSpPr>
        <p:spPr bwMode="auto">
          <a:xfrm>
            <a:off x="5702383" y="3044593"/>
            <a:ext cx="579966" cy="52493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835820C-2EA6-31B3-CB07-73EA11C21B59}"/>
              </a:ext>
            </a:extLst>
          </p:cNvPr>
          <p:cNvSpPr txBox="1"/>
          <p:nvPr/>
        </p:nvSpPr>
        <p:spPr>
          <a:xfrm>
            <a:off x="949368" y="4407398"/>
            <a:ext cx="140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a.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监督学习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6A66CF5-44AB-90BE-8D58-900D2412693F}"/>
              </a:ext>
            </a:extLst>
          </p:cNvPr>
          <p:cNvSpPr txBox="1"/>
          <p:nvPr/>
        </p:nvSpPr>
        <p:spPr>
          <a:xfrm>
            <a:off x="3429401" y="4419956"/>
            <a:ext cx="140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b.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自监督学习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2180AD6A-F8C5-FE6A-46EC-67FCF4EE2F3A}"/>
              </a:ext>
            </a:extLst>
          </p:cNvPr>
          <p:cNvSpPr/>
          <p:nvPr/>
        </p:nvSpPr>
        <p:spPr bwMode="auto">
          <a:xfrm>
            <a:off x="378048" y="2091402"/>
            <a:ext cx="2222060" cy="2635781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F89878C-40CC-CE55-3172-AE759F464BC5}"/>
              </a:ext>
            </a:extLst>
          </p:cNvPr>
          <p:cNvCxnSpPr>
            <a:cxnSpLocks/>
          </p:cNvCxnSpPr>
          <p:nvPr/>
        </p:nvCxnSpPr>
        <p:spPr>
          <a:xfrm>
            <a:off x="2811504" y="2136751"/>
            <a:ext cx="0" cy="2545080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DD42D95-8290-9C7A-F315-700B58EF4C70}"/>
              </a:ext>
            </a:extLst>
          </p:cNvPr>
          <p:cNvSpPr/>
          <p:nvPr/>
        </p:nvSpPr>
        <p:spPr bwMode="auto">
          <a:xfrm>
            <a:off x="3040879" y="2091401"/>
            <a:ext cx="2222060" cy="2635781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3712427A-78FE-631F-35A5-A2F47B0FC99E}"/>
              </a:ext>
            </a:extLst>
          </p:cNvPr>
          <p:cNvGrpSpPr/>
          <p:nvPr/>
        </p:nvGrpSpPr>
        <p:grpSpPr>
          <a:xfrm>
            <a:off x="7048646" y="1680729"/>
            <a:ext cx="4130250" cy="4029406"/>
            <a:chOff x="6521258" y="1864679"/>
            <a:chExt cx="4130250" cy="4029406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E50A0891-25E4-49A9-BAC8-68F8D4C6EA3B}"/>
                </a:ext>
              </a:extLst>
            </p:cNvPr>
            <p:cNvSpPr/>
            <p:nvPr/>
          </p:nvSpPr>
          <p:spPr bwMode="auto">
            <a:xfrm>
              <a:off x="6521258" y="4967869"/>
              <a:ext cx="4130250" cy="32734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BERT(Transformer Encoder)</a:t>
              </a:r>
              <a:endPara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7FE31EA-3F9F-92C6-C6D0-E4A46336A2F9}"/>
                </a:ext>
              </a:extLst>
            </p:cNvPr>
            <p:cNvSpPr txBox="1"/>
            <p:nvPr/>
          </p:nvSpPr>
          <p:spPr>
            <a:xfrm>
              <a:off x="6521258" y="5555531"/>
              <a:ext cx="4130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阿</a:t>
              </a:r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	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祖</a:t>
              </a:r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	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收</a:t>
              </a:r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	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手</a:t>
              </a:r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	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吧</a:t>
              </a:r>
              <a:endPara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0FA9E31E-2FC3-8178-C5AA-408683C0A3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0192" y="5295215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1CE4D9A7-F706-8219-CC72-5BB646EE90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4592" y="5295215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D6C5EE2C-B9A5-12E4-A38C-C137555574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8991" y="5295214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39E1B9C1-76A5-D244-D783-6A5CD1A92E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53389" y="5295214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FBBAC797-5847-A948-500E-EF286EF2FB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4765" y="5295214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8DBE2C2-58C8-0259-1947-49D269832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0192" y="4658171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>
              <a:extLst>
                <a:ext uri="{FF2B5EF4-FFF2-40B4-BE49-F238E27FC236}">
                  <a16:creationId xmlns:a16="http://schemas.microsoft.com/office/drawing/2014/main" id="{2D1A36A5-3C66-8689-34E4-EAE7B1E5B8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4592" y="4658171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BAC6AEA4-6B33-C1A0-013A-E66FD33161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8991" y="4658170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993C8949-4136-BE9D-4DA8-0012F5C803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53389" y="4658170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FCE7C78C-762C-9C7D-B913-C0441AC4B4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4765" y="4658170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A8BE99F4-5CFC-186F-1DB7-5339BE6D4148}"/>
                </a:ext>
              </a:extLst>
            </p:cNvPr>
            <p:cNvSpPr/>
            <p:nvPr/>
          </p:nvSpPr>
          <p:spPr bwMode="auto">
            <a:xfrm>
              <a:off x="6575572" y="4033520"/>
              <a:ext cx="269239" cy="57519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2B2E3ABC-7C6B-516F-88F8-BD4CDD664C9B}"/>
                </a:ext>
              </a:extLst>
            </p:cNvPr>
            <p:cNvSpPr/>
            <p:nvPr/>
          </p:nvSpPr>
          <p:spPr bwMode="auto">
            <a:xfrm>
              <a:off x="7489972" y="4033519"/>
              <a:ext cx="269239" cy="57519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: 圆角 77">
              <a:extLst>
                <a:ext uri="{FF2B5EF4-FFF2-40B4-BE49-F238E27FC236}">
                  <a16:creationId xmlns:a16="http://schemas.microsoft.com/office/drawing/2014/main" id="{B0142852-ED46-C102-2022-978FEC7AEF95}"/>
                </a:ext>
              </a:extLst>
            </p:cNvPr>
            <p:cNvSpPr/>
            <p:nvPr/>
          </p:nvSpPr>
          <p:spPr bwMode="auto">
            <a:xfrm>
              <a:off x="8404372" y="4033518"/>
              <a:ext cx="269239" cy="57519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4C2D15C8-7C00-6157-0DF5-773EBD6827DB}"/>
                </a:ext>
              </a:extLst>
            </p:cNvPr>
            <p:cNvSpPr/>
            <p:nvPr/>
          </p:nvSpPr>
          <p:spPr bwMode="auto">
            <a:xfrm>
              <a:off x="9318772" y="4054047"/>
              <a:ext cx="269239" cy="57519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FA2524C5-4CD9-67F0-DEEF-A382DA29387D}"/>
                </a:ext>
              </a:extLst>
            </p:cNvPr>
            <p:cNvSpPr/>
            <p:nvPr/>
          </p:nvSpPr>
          <p:spPr bwMode="auto">
            <a:xfrm>
              <a:off x="10233172" y="4060834"/>
              <a:ext cx="269239" cy="57519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21AC1C2F-23AE-8870-28ED-6258B64362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4591" y="3667948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E44C813B-D760-022F-3FB5-AE0BBA82E2CC}"/>
                </a:ext>
              </a:extLst>
            </p:cNvPr>
            <p:cNvSpPr/>
            <p:nvPr/>
          </p:nvSpPr>
          <p:spPr bwMode="auto">
            <a:xfrm>
              <a:off x="7217967" y="3265896"/>
              <a:ext cx="823408" cy="32734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Linear</a:t>
              </a:r>
              <a:endParaRPr lang="zh-CN" altLang="en-US" sz="14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6B5D23D8-466E-6087-CB54-8FCDCB0DF6E4}"/>
                </a:ext>
              </a:extLst>
            </p:cNvPr>
            <p:cNvSpPr/>
            <p:nvPr/>
          </p:nvSpPr>
          <p:spPr bwMode="auto">
            <a:xfrm>
              <a:off x="7496584" y="1864680"/>
              <a:ext cx="269239" cy="98669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A14FF368-8B11-92FF-DE4E-D2FA957A7A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4590" y="2918176"/>
              <a:ext cx="1" cy="310367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00DB4278-6903-5E2B-3869-316E3F7BE381}"/>
                </a:ext>
              </a:extLst>
            </p:cNvPr>
            <p:cNvCxnSpPr>
              <a:cxnSpLocks/>
            </p:cNvCxnSpPr>
            <p:nvPr/>
          </p:nvCxnSpPr>
          <p:spPr>
            <a:xfrm>
              <a:off x="7885408" y="2358025"/>
              <a:ext cx="2284752" cy="0"/>
            </a:xfrm>
            <a:prstGeom prst="straightConnector1">
              <a:avLst/>
            </a:prstGeom>
            <a:ln w="19050">
              <a:prstDash val="sysDot"/>
              <a:headEnd type="triangle" w="med" len="med"/>
              <a:tailEnd type="triangl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矩形: 圆角 90">
              <a:extLst>
                <a:ext uri="{FF2B5EF4-FFF2-40B4-BE49-F238E27FC236}">
                  <a16:creationId xmlns:a16="http://schemas.microsoft.com/office/drawing/2014/main" id="{59D23C59-5C0D-4877-484D-B45DFB8523B1}"/>
                </a:ext>
              </a:extLst>
            </p:cNvPr>
            <p:cNvSpPr/>
            <p:nvPr/>
          </p:nvSpPr>
          <p:spPr bwMode="auto">
            <a:xfrm>
              <a:off x="10233171" y="1864679"/>
              <a:ext cx="269239" cy="98669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250EB41-B37D-3EAC-4113-10A66950089F}"/>
                </a:ext>
              </a:extLst>
            </p:cNvPr>
            <p:cNvSpPr txBox="1"/>
            <p:nvPr/>
          </p:nvSpPr>
          <p:spPr>
            <a:xfrm>
              <a:off x="8041375" y="2031348"/>
              <a:ext cx="2018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(Minimize Cross Entropy)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6358FB93-8111-F4E2-28BB-D4138E3EF95F}"/>
                </a:ext>
              </a:extLst>
            </p:cNvPr>
            <p:cNvSpPr txBox="1"/>
            <p:nvPr/>
          </p:nvSpPr>
          <p:spPr>
            <a:xfrm>
              <a:off x="6651436" y="2937751"/>
              <a:ext cx="8932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(Softmax)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64075519-BF82-FCFB-81B0-DF3591C0A28E}"/>
                </a:ext>
              </a:extLst>
            </p:cNvPr>
            <p:cNvSpPr txBox="1"/>
            <p:nvPr/>
          </p:nvSpPr>
          <p:spPr>
            <a:xfrm>
              <a:off x="10176619" y="2916231"/>
              <a:ext cx="420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祖</a:t>
              </a:r>
              <a:endPara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8E137A64-C284-11A0-B221-108F93B465D8}"/>
              </a:ext>
            </a:extLst>
          </p:cNvPr>
          <p:cNvSpPr/>
          <p:nvPr/>
        </p:nvSpPr>
        <p:spPr bwMode="auto">
          <a:xfrm>
            <a:off x="6796544" y="1436369"/>
            <a:ext cx="4623295" cy="458851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832D100-3C3A-E81B-77DF-B425CF0CBEDC}"/>
              </a:ext>
            </a:extLst>
          </p:cNvPr>
          <p:cNvSpPr/>
          <p:nvPr/>
        </p:nvSpPr>
        <p:spPr bwMode="auto">
          <a:xfrm>
            <a:off x="8034337" y="2136751"/>
            <a:ext cx="250674" cy="6705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2F5CC2F8-713B-8221-962E-B772CEFEDDB5}"/>
              </a:ext>
            </a:extLst>
          </p:cNvPr>
          <p:cNvSpPr/>
          <p:nvPr/>
        </p:nvSpPr>
        <p:spPr bwMode="auto">
          <a:xfrm>
            <a:off x="10769841" y="2142324"/>
            <a:ext cx="250674" cy="6705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7B9CAE8-898B-85CF-43F9-B2ED8F7CDC8E}"/>
              </a:ext>
            </a:extLst>
          </p:cNvPr>
          <p:cNvCxnSpPr>
            <a:cxnSpLocks/>
          </p:cNvCxnSpPr>
          <p:nvPr/>
        </p:nvCxnSpPr>
        <p:spPr>
          <a:xfrm flipH="1">
            <a:off x="2078777" y="2865376"/>
            <a:ext cx="10233" cy="620103"/>
          </a:xfrm>
          <a:prstGeom prst="straightConnector1">
            <a:avLst/>
          </a:prstGeom>
          <a:ln w="19050">
            <a:prstDash val="sysDot"/>
            <a:headEnd type="triangl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EE39CEB1-5255-5779-EF97-56B8DC90B6C4}"/>
              </a:ext>
            </a:extLst>
          </p:cNvPr>
          <p:cNvSpPr/>
          <p:nvPr/>
        </p:nvSpPr>
        <p:spPr bwMode="auto">
          <a:xfrm>
            <a:off x="7772668" y="5420963"/>
            <a:ext cx="771845" cy="2891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663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LLMs</a:t>
            </a:r>
            <a:r>
              <a:rPr lang="zh-CN" altLang="en-US">
                <a:solidFill>
                  <a:srgbClr val="748DB9"/>
                </a:solidFill>
              </a:rPr>
              <a:t>从数据中学到了什么（语义）</a:t>
            </a:r>
            <a:endParaRPr lang="en-US" altLang="zh-CN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813E0A2-35C4-64CC-CAA9-5FC539BBDD95}"/>
              </a:ext>
            </a:extLst>
          </p:cNvPr>
          <p:cNvSpPr txBox="1"/>
          <p:nvPr/>
        </p:nvSpPr>
        <p:spPr>
          <a:xfrm>
            <a:off x="5741283" y="1290722"/>
            <a:ext cx="59686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仅有自监督学习是不够的，在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之前已有预训练模型，但是它们并没有展现出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所具备的能力。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和之前预训练模型之间的差异：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模型大小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和训练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数据量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一般情况下，模型参数大小和模型能力呈现正相关。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而训练数据量需要和模型大小匹配，小模型用大量数据训练容易造成过拟合的问题，而反之则会出现欠拟合的问题。而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庞大的参数量为使用大规模数据进行训练提供了条件。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大规模的数据带来的是什么？（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从数据中学到了什么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?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lvl="1"/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学习最重要的是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语义信息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lvl="1"/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lvl="1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（包含词汇逻辑、名词在语料库中总是成对出现、在多模态领域中，虽然信息的呈现形式不同，但是所表达的语义是一致的）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3F84673-7DF1-84C4-3A39-5EE306C56DCA}"/>
              </a:ext>
            </a:extLst>
          </p:cNvPr>
          <p:cNvSpPr txBox="1"/>
          <p:nvPr/>
        </p:nvSpPr>
        <p:spPr>
          <a:xfrm>
            <a:off x="216788" y="6551826"/>
            <a:ext cx="8257632" cy="30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Kaplan J, McCandlish S, Henighan T, et al. Scaling laws for neural language models[J]. arXiv preprint arXiv:2001.08361, 2020.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525C172-708C-B6D7-AFDB-18418E750E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126" y="1964765"/>
            <a:ext cx="5181456" cy="29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3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2. </a:t>
            </a:r>
            <a:r>
              <a:rPr lang="zh-CN" altLang="en-US">
                <a:solidFill>
                  <a:srgbClr val="748DB9"/>
                </a:solidFill>
              </a:rPr>
              <a:t>本节回顾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500A89-F7E5-4EC0-5502-ABAB5A1A4C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0267" y="1093301"/>
            <a:ext cx="9528459" cy="50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2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94EAEC-5D59-1653-8120-7EE10C6C328C}"/>
              </a:ext>
            </a:extLst>
          </p:cNvPr>
          <p:cNvSpPr txBox="1"/>
          <p:nvPr/>
        </p:nvSpPr>
        <p:spPr>
          <a:xfrm>
            <a:off x="972688" y="2312593"/>
            <a:ext cx="9593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什么是大语言模型？</a:t>
            </a: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大语言模型具备哪些能力？为什么具备这些能力？</a:t>
            </a: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tx1"/>
                </a:solidFill>
              </a:rPr>
              <a:t>大语言模型在专业领域如何应用？</a:t>
            </a:r>
            <a:endParaRPr lang="en-US" altLang="zh-CN" sz="320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A0EA2-EF26-D181-F7D1-3F912780D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38F512-076F-C9DD-DCF7-10EAD5CD151A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748DB9"/>
                </a:solidFill>
              </a:rPr>
              <a:t>目录</a:t>
            </a:r>
            <a:endParaRPr lang="en-US" altLang="zh-CN" dirty="0">
              <a:solidFill>
                <a:srgbClr val="748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6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LLMs</a:t>
            </a:r>
            <a:r>
              <a:rPr lang="zh-CN" altLang="en-US">
                <a:solidFill>
                  <a:srgbClr val="748DB9"/>
                </a:solidFill>
              </a:rPr>
              <a:t>的专业领域内三种应用架构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255807" y="6540617"/>
            <a:ext cx="5770312" cy="30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https://www.leadbank.com.cn/newsinfo/6615399.html?templateId=1376870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C85E80A-FBE9-EFBF-088B-A18F23DD93C2}"/>
              </a:ext>
            </a:extLst>
          </p:cNvPr>
          <p:cNvGrpSpPr/>
          <p:nvPr/>
        </p:nvGrpSpPr>
        <p:grpSpPr>
          <a:xfrm>
            <a:off x="1923416" y="1853558"/>
            <a:ext cx="1050780" cy="225115"/>
            <a:chOff x="1902633" y="1779326"/>
            <a:chExt cx="1050780" cy="22511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979C9DC-12C2-A7BB-34CE-403441697EB3}"/>
                </a:ext>
              </a:extLst>
            </p:cNvPr>
            <p:cNvSpPr/>
            <p:nvPr/>
          </p:nvSpPr>
          <p:spPr bwMode="auto">
            <a:xfrm>
              <a:off x="1902633" y="1779326"/>
              <a:ext cx="709540" cy="225115"/>
            </a:xfrm>
            <a:prstGeom prst="rect">
              <a:avLst/>
            </a:prstGeom>
            <a:solidFill>
              <a:srgbClr val="ADD6FF"/>
            </a:solidFill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 sz="1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06460DB-582D-4A9E-E7D7-9F8A22947FF2}"/>
                </a:ext>
              </a:extLst>
            </p:cNvPr>
            <p:cNvSpPr/>
            <p:nvPr/>
          </p:nvSpPr>
          <p:spPr bwMode="auto">
            <a:xfrm>
              <a:off x="2612173" y="1779327"/>
              <a:ext cx="341240" cy="22511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 sz="1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48C72C9-C711-B45D-FAB9-6DE43ADE4B99}"/>
              </a:ext>
            </a:extLst>
          </p:cNvPr>
          <p:cNvSpPr txBox="1"/>
          <p:nvPr/>
        </p:nvSpPr>
        <p:spPr>
          <a:xfrm>
            <a:off x="123330" y="987262"/>
            <a:ext cx="95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人类工作量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219F3D6-87A5-002A-3438-A7919BB9946E}"/>
              </a:ext>
            </a:extLst>
          </p:cNvPr>
          <p:cNvGrpSpPr/>
          <p:nvPr/>
        </p:nvGrpSpPr>
        <p:grpSpPr>
          <a:xfrm>
            <a:off x="5211933" y="1853558"/>
            <a:ext cx="1050780" cy="225114"/>
            <a:chOff x="5201688" y="1766961"/>
            <a:chExt cx="1050780" cy="22511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B062FF7-EF8A-C077-8733-845CC78E6B95}"/>
                </a:ext>
              </a:extLst>
            </p:cNvPr>
            <p:cNvSpPr/>
            <p:nvPr/>
          </p:nvSpPr>
          <p:spPr bwMode="auto">
            <a:xfrm>
              <a:off x="5201688" y="1766961"/>
              <a:ext cx="525390" cy="22511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 sz="1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0383CFC-08C4-8F15-7554-1000440EE8EC}"/>
                </a:ext>
              </a:extLst>
            </p:cNvPr>
            <p:cNvSpPr/>
            <p:nvPr/>
          </p:nvSpPr>
          <p:spPr bwMode="auto">
            <a:xfrm>
              <a:off x="5727078" y="1766961"/>
              <a:ext cx="525390" cy="22511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 sz="1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FAF87C4-F246-2D28-D2A7-A1EE6AA3FC05}"/>
              </a:ext>
            </a:extLst>
          </p:cNvPr>
          <p:cNvGrpSpPr/>
          <p:nvPr/>
        </p:nvGrpSpPr>
        <p:grpSpPr>
          <a:xfrm>
            <a:off x="9130912" y="1893364"/>
            <a:ext cx="1050781" cy="225115"/>
            <a:chOff x="6684413" y="1766961"/>
            <a:chExt cx="1050781" cy="22511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3BEAF17-4D2F-2ABA-BFBA-79EC1EA623E2}"/>
                </a:ext>
              </a:extLst>
            </p:cNvPr>
            <p:cNvSpPr/>
            <p:nvPr/>
          </p:nvSpPr>
          <p:spPr bwMode="auto">
            <a:xfrm>
              <a:off x="6684413" y="1766961"/>
              <a:ext cx="385691" cy="22511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 sz="7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1B5571B-88EC-C19A-D4C4-603A60C0D056}"/>
                </a:ext>
              </a:extLst>
            </p:cNvPr>
            <p:cNvSpPr/>
            <p:nvPr/>
          </p:nvSpPr>
          <p:spPr bwMode="auto">
            <a:xfrm>
              <a:off x="7070104" y="1766961"/>
              <a:ext cx="665090" cy="22511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 sz="10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4C95637-DB9F-3197-B551-3EF8AE35FB5F}"/>
              </a:ext>
            </a:extLst>
          </p:cNvPr>
          <p:cNvSpPr/>
          <p:nvPr/>
        </p:nvSpPr>
        <p:spPr bwMode="auto">
          <a:xfrm>
            <a:off x="1096742" y="1029088"/>
            <a:ext cx="226940" cy="2251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 sz="1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B16385A-691E-1D11-1757-1A6F5C3FD071}"/>
              </a:ext>
            </a:extLst>
          </p:cNvPr>
          <p:cNvSpPr/>
          <p:nvPr/>
        </p:nvSpPr>
        <p:spPr bwMode="auto">
          <a:xfrm>
            <a:off x="1101396" y="1356070"/>
            <a:ext cx="226940" cy="22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 sz="10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62A602-A0AE-7A99-03C7-9C0608F81D5B}"/>
              </a:ext>
            </a:extLst>
          </p:cNvPr>
          <p:cNvSpPr txBox="1"/>
          <p:nvPr/>
        </p:nvSpPr>
        <p:spPr>
          <a:xfrm>
            <a:off x="1717284" y="3400894"/>
            <a:ext cx="1420898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设定任务目标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1B1BB6-CD58-285A-27EB-ABD36C490D99}"/>
              </a:ext>
            </a:extLst>
          </p:cNvPr>
          <p:cNvSpPr txBox="1"/>
          <p:nvPr/>
        </p:nvSpPr>
        <p:spPr>
          <a:xfrm>
            <a:off x="1717283" y="4246832"/>
            <a:ext cx="142089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任务工作流中某几个任务中，获取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提供的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信息或建议</a:t>
            </a:r>
            <a:endParaRPr lang="en-US" altLang="zh-CN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C56DB1-685C-E750-ECF3-1082502975C2}"/>
              </a:ext>
            </a:extLst>
          </p:cNvPr>
          <p:cNvSpPr txBox="1"/>
          <p:nvPr/>
        </p:nvSpPr>
        <p:spPr>
          <a:xfrm>
            <a:off x="1717284" y="5395335"/>
            <a:ext cx="1420897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人类自主结束工作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1E5463-C313-53E8-E2A1-9EF6078D8F3E}"/>
              </a:ext>
            </a:extLst>
          </p:cNvPr>
          <p:cNvSpPr txBox="1"/>
          <p:nvPr/>
        </p:nvSpPr>
        <p:spPr>
          <a:xfrm>
            <a:off x="5030655" y="4837217"/>
            <a:ext cx="1420897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人类修改调整确认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94B92F7-FFAE-4D38-D594-89AFB628F65B}"/>
              </a:ext>
            </a:extLst>
          </p:cNvPr>
          <p:cNvSpPr txBox="1"/>
          <p:nvPr/>
        </p:nvSpPr>
        <p:spPr>
          <a:xfrm>
            <a:off x="5030655" y="3400894"/>
            <a:ext cx="1420898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设定任务目标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83AB4F-A6DA-8ACB-E10C-E9C874C3722D}"/>
              </a:ext>
            </a:extLst>
          </p:cNvPr>
          <p:cNvSpPr txBox="1"/>
          <p:nvPr/>
        </p:nvSpPr>
        <p:spPr>
          <a:xfrm>
            <a:off x="5030655" y="3923667"/>
            <a:ext cx="142089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任务工作流中某几个任务中，获取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提供的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初稿</a:t>
            </a:r>
            <a:endParaRPr lang="en-US" altLang="zh-CN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012C13-7EA7-CF84-06E5-A763B6E854AA}"/>
              </a:ext>
            </a:extLst>
          </p:cNvPr>
          <p:cNvSpPr txBox="1"/>
          <p:nvPr/>
        </p:nvSpPr>
        <p:spPr>
          <a:xfrm>
            <a:off x="5030655" y="5381436"/>
            <a:ext cx="1420897" cy="276999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人类自主结束工作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D670F6F-8017-57E8-9211-82DA3D7CC343}"/>
              </a:ext>
            </a:extLst>
          </p:cNvPr>
          <p:cNvSpPr txBox="1"/>
          <p:nvPr/>
        </p:nvSpPr>
        <p:spPr>
          <a:xfrm>
            <a:off x="8044124" y="3335366"/>
            <a:ext cx="1420898" cy="21236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设定任务目标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提供计算资源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监督任务结果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6F4C8A4-167F-903D-23E1-674C6B8727AF}"/>
              </a:ext>
            </a:extLst>
          </p:cNvPr>
          <p:cNvSpPr txBox="1"/>
          <p:nvPr/>
        </p:nvSpPr>
        <p:spPr>
          <a:xfrm>
            <a:off x="9847584" y="3335366"/>
            <a:ext cx="1420898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AI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全权代理</a:t>
            </a:r>
            <a:endParaRPr lang="en-US" altLang="zh-CN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9466A9-A22C-4F91-FDBE-D50E262F5E08}"/>
              </a:ext>
            </a:extLst>
          </p:cNvPr>
          <p:cNvSpPr txBox="1"/>
          <p:nvPr/>
        </p:nvSpPr>
        <p:spPr>
          <a:xfrm>
            <a:off x="9847584" y="4070846"/>
            <a:ext cx="1420898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任务拆分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工具选择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进度控制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49F479F-F4CA-FF95-A03F-26711C6FFCA4}"/>
              </a:ext>
            </a:extLst>
          </p:cNvPr>
          <p:cNvSpPr txBox="1"/>
          <p:nvPr/>
        </p:nvSpPr>
        <p:spPr>
          <a:xfrm>
            <a:off x="9847584" y="5182025"/>
            <a:ext cx="1420898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AI</a:t>
            </a:r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自主结束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工作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077D28D-F2FA-F0A1-6580-294D986B425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2427732" y="2968411"/>
            <a:ext cx="1" cy="4324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45A368F-1674-5929-C106-48BC5DDAAEFB}"/>
              </a:ext>
            </a:extLst>
          </p:cNvPr>
          <p:cNvCxnSpPr/>
          <p:nvPr/>
        </p:nvCxnSpPr>
        <p:spPr>
          <a:xfrm>
            <a:off x="5741104" y="3019796"/>
            <a:ext cx="0" cy="3112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75E64DC0-F048-7378-396E-EBBBF7C70161}"/>
              </a:ext>
            </a:extLst>
          </p:cNvPr>
          <p:cNvCxnSpPr/>
          <p:nvPr/>
        </p:nvCxnSpPr>
        <p:spPr>
          <a:xfrm>
            <a:off x="8636708" y="2968411"/>
            <a:ext cx="0" cy="3112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0D4C816-4467-A576-B627-026E254F80E4}"/>
              </a:ext>
            </a:extLst>
          </p:cNvPr>
          <p:cNvCxnSpPr/>
          <p:nvPr/>
        </p:nvCxnSpPr>
        <p:spPr>
          <a:xfrm>
            <a:off x="10551407" y="2968411"/>
            <a:ext cx="0" cy="3112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127A20F-9F2E-AF54-1BA5-47CE9180F7EC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2427732" y="3677893"/>
            <a:ext cx="1" cy="5689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CEB9CA6-04FB-28C9-47CA-D27453B32B7D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2427732" y="4893163"/>
            <a:ext cx="1" cy="5021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>
            <a:extLst>
              <a:ext uri="{FF2B5EF4-FFF2-40B4-BE49-F238E27FC236}">
                <a16:creationId xmlns:a16="http://schemas.microsoft.com/office/drawing/2014/main" id="{4D51842C-1BFC-8CE2-7434-8021416EF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470" y="2172553"/>
            <a:ext cx="829350" cy="829350"/>
          </a:xfrm>
          <a:prstGeom prst="rect">
            <a:avLst/>
          </a:prstGeom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9C4705D7-C245-0CC8-4E05-6A647CE64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7840" y="4280564"/>
            <a:ext cx="578866" cy="578866"/>
          </a:xfrm>
          <a:prstGeom prst="rect">
            <a:avLst/>
          </a:prstGeom>
        </p:spPr>
      </p:pic>
      <p:pic>
        <p:nvPicPr>
          <p:cNvPr id="56" name="图形 55">
            <a:extLst>
              <a:ext uri="{FF2B5EF4-FFF2-40B4-BE49-F238E27FC236}">
                <a16:creationId xmlns:a16="http://schemas.microsoft.com/office/drawing/2014/main" id="{8B3436CD-DD50-2D98-303B-779C44D04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2648" y="2192757"/>
            <a:ext cx="829350" cy="829350"/>
          </a:xfrm>
          <a:prstGeom prst="rect">
            <a:avLst/>
          </a:prstGeom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EB3883BF-352F-2654-4FD1-AB9D2AA7C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1212" y="3923667"/>
            <a:ext cx="578866" cy="578866"/>
          </a:xfrm>
          <a:prstGeom prst="rect">
            <a:avLst/>
          </a:prstGeom>
        </p:spPr>
      </p:pic>
      <p:pic>
        <p:nvPicPr>
          <p:cNvPr id="58" name="图形 57">
            <a:extLst>
              <a:ext uri="{FF2B5EF4-FFF2-40B4-BE49-F238E27FC236}">
                <a16:creationId xmlns:a16="http://schemas.microsoft.com/office/drawing/2014/main" id="{C7D38785-7BF4-8A2B-DB48-A7088253D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1974" y="2302126"/>
            <a:ext cx="578866" cy="578866"/>
          </a:xfrm>
          <a:prstGeom prst="rect">
            <a:avLst/>
          </a:prstGeom>
        </p:spPr>
      </p:pic>
      <p:pic>
        <p:nvPicPr>
          <p:cNvPr id="59" name="图形 58">
            <a:extLst>
              <a:ext uri="{FF2B5EF4-FFF2-40B4-BE49-F238E27FC236}">
                <a16:creationId xmlns:a16="http://schemas.microsoft.com/office/drawing/2014/main" id="{93FC3DE9-BCB5-F986-2EF6-0EFEF107C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5882" y="2188925"/>
            <a:ext cx="829350" cy="829350"/>
          </a:xfrm>
          <a:prstGeom prst="rect">
            <a:avLst/>
          </a:prstGeom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9E8F330-1B6E-2060-57EA-2104A1D5EF62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3138181" y="4569998"/>
            <a:ext cx="2970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F3AE87E9-28B4-4203-BD98-033106131BA8}"/>
              </a:ext>
            </a:extLst>
          </p:cNvPr>
          <p:cNvCxnSpPr>
            <a:cxnSpLocks/>
          </p:cNvCxnSpPr>
          <p:nvPr/>
        </p:nvCxnSpPr>
        <p:spPr>
          <a:xfrm flipH="1">
            <a:off x="5742271" y="3671397"/>
            <a:ext cx="1" cy="258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60C2327-33C3-47ED-1699-35DEC2EDB59D}"/>
              </a:ext>
            </a:extLst>
          </p:cNvPr>
          <p:cNvCxnSpPr>
            <a:cxnSpLocks/>
          </p:cNvCxnSpPr>
          <p:nvPr/>
        </p:nvCxnSpPr>
        <p:spPr>
          <a:xfrm flipH="1">
            <a:off x="5739654" y="4569335"/>
            <a:ext cx="1" cy="258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3EC4BD79-E427-3AB0-B5A7-C8426373DBF1}"/>
              </a:ext>
            </a:extLst>
          </p:cNvPr>
          <p:cNvCxnSpPr>
            <a:cxnSpLocks/>
          </p:cNvCxnSpPr>
          <p:nvPr/>
        </p:nvCxnSpPr>
        <p:spPr>
          <a:xfrm flipH="1">
            <a:off x="5737323" y="5123332"/>
            <a:ext cx="1" cy="2587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357D05EE-0BAE-FD9A-9AE9-A5F28B6950A0}"/>
              </a:ext>
            </a:extLst>
          </p:cNvPr>
          <p:cNvCxnSpPr>
            <a:cxnSpLocks/>
          </p:cNvCxnSpPr>
          <p:nvPr/>
        </p:nvCxnSpPr>
        <p:spPr>
          <a:xfrm flipH="1">
            <a:off x="6507400" y="4070846"/>
            <a:ext cx="2078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1D98B4A5-3F4A-3D34-4639-31946299B9F6}"/>
              </a:ext>
            </a:extLst>
          </p:cNvPr>
          <p:cNvCxnSpPr>
            <a:cxnSpLocks/>
          </p:cNvCxnSpPr>
          <p:nvPr/>
        </p:nvCxnSpPr>
        <p:spPr>
          <a:xfrm flipH="1">
            <a:off x="6520100" y="4246832"/>
            <a:ext cx="2078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B8BA39A-58A1-5A5E-7627-23F36B991946}"/>
              </a:ext>
            </a:extLst>
          </p:cNvPr>
          <p:cNvCxnSpPr>
            <a:cxnSpLocks/>
          </p:cNvCxnSpPr>
          <p:nvPr/>
        </p:nvCxnSpPr>
        <p:spPr>
          <a:xfrm flipH="1">
            <a:off x="6528891" y="4411932"/>
            <a:ext cx="2078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0AF4A7CD-FD29-E9BE-8B65-FD6DC86DAB9F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465022" y="3473865"/>
            <a:ext cx="38256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1BA03E5-06AF-22FD-504B-9352FD1A1F7E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10558033" y="3618914"/>
            <a:ext cx="0" cy="4519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2817788E-AD16-AD13-1A0E-6E9A8566EB1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10552419" y="4717177"/>
            <a:ext cx="5614" cy="4648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74F4B0D-7202-7CC1-25BD-943479B835EC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9465022" y="5320525"/>
            <a:ext cx="38256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45CC72AD-D25B-75C4-7C98-1C0214B3FA50}"/>
              </a:ext>
            </a:extLst>
          </p:cNvPr>
          <p:cNvCxnSpPr>
            <a:cxnSpLocks/>
          </p:cNvCxnSpPr>
          <p:nvPr/>
        </p:nvCxnSpPr>
        <p:spPr>
          <a:xfrm>
            <a:off x="4315558" y="1560954"/>
            <a:ext cx="0" cy="4232434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DDF26C1A-C2D7-5A28-4FCD-AEE5809F567D}"/>
              </a:ext>
            </a:extLst>
          </p:cNvPr>
          <p:cNvCxnSpPr>
            <a:cxnSpLocks/>
          </p:cNvCxnSpPr>
          <p:nvPr/>
        </p:nvCxnSpPr>
        <p:spPr>
          <a:xfrm>
            <a:off x="7714078" y="1555180"/>
            <a:ext cx="0" cy="4232434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本框 96">
            <a:extLst>
              <a:ext uri="{FF2B5EF4-FFF2-40B4-BE49-F238E27FC236}">
                <a16:creationId xmlns:a16="http://schemas.microsoft.com/office/drawing/2014/main" id="{D56C65C2-F99A-43E4-2485-602261F14A82}"/>
              </a:ext>
            </a:extLst>
          </p:cNvPr>
          <p:cNvSpPr txBox="1"/>
          <p:nvPr/>
        </p:nvSpPr>
        <p:spPr>
          <a:xfrm>
            <a:off x="123330" y="1342107"/>
            <a:ext cx="95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AI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工作量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F85B9EDB-633E-D898-F94A-2711A1E780B3}"/>
              </a:ext>
            </a:extLst>
          </p:cNvPr>
          <p:cNvSpPr txBox="1"/>
          <p:nvPr/>
        </p:nvSpPr>
        <p:spPr>
          <a:xfrm>
            <a:off x="1888785" y="1264260"/>
            <a:ext cx="106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嵌入模式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Embedding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5AB676A-647C-8E48-C501-03F9CE387C32}"/>
              </a:ext>
            </a:extLst>
          </p:cNvPr>
          <p:cNvSpPr txBox="1"/>
          <p:nvPr/>
        </p:nvSpPr>
        <p:spPr>
          <a:xfrm>
            <a:off x="5202815" y="1264261"/>
            <a:ext cx="106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副驾驶模式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Copilot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6275865-2B2C-96E3-2827-B99E51785B0A}"/>
              </a:ext>
            </a:extLst>
          </p:cNvPr>
          <p:cNvSpPr txBox="1"/>
          <p:nvPr/>
        </p:nvSpPr>
        <p:spPr>
          <a:xfrm>
            <a:off x="9121795" y="1270831"/>
            <a:ext cx="106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智能体模式</a:t>
            </a:r>
            <a:endParaRPr lang="en-US" altLang="zh-CN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altLang="zh-CN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Agents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28728F-46B6-8392-17CB-8DB56E6578E7}"/>
              </a:ext>
            </a:extLst>
          </p:cNvPr>
          <p:cNvSpPr txBox="1"/>
          <p:nvPr/>
        </p:nvSpPr>
        <p:spPr>
          <a:xfrm>
            <a:off x="1888785" y="5904590"/>
            <a:ext cx="1069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基于微调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83DDB9-D374-E612-65EB-1A87F266D8A8}"/>
              </a:ext>
            </a:extLst>
          </p:cNvPr>
          <p:cNvSpPr txBox="1"/>
          <p:nvPr/>
        </p:nvSpPr>
        <p:spPr>
          <a:xfrm>
            <a:off x="9112677" y="5904590"/>
            <a:ext cx="1069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系统设计</a:t>
            </a:r>
            <a:endParaRPr lang="en-US" altLang="zh-CN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C8A909-308A-4917-0C23-9D89BB5D3CEA}"/>
              </a:ext>
            </a:extLst>
          </p:cNvPr>
          <p:cNvSpPr txBox="1"/>
          <p:nvPr/>
        </p:nvSpPr>
        <p:spPr>
          <a:xfrm>
            <a:off x="5209403" y="5904590"/>
            <a:ext cx="1069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基于微调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6310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LLMs for telecom</a:t>
            </a:r>
            <a:r>
              <a:rPr lang="zh-CN" altLang="en-US">
                <a:solidFill>
                  <a:srgbClr val="748DB9"/>
                </a:solidFill>
              </a:rPr>
              <a:t>（微调）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177497" y="6460657"/>
            <a:ext cx="1185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Zhou H, Hu C, Yuan Y, et al. Large language model (llm) for telecommunications: A comprehensive survey on principles, key techniques, and opportunities[J]. arXiv preprint arXiv:2405.10825, 2024.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679C48-8A39-C21F-B078-B2158F140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"/>
          <a:stretch/>
        </p:blipFill>
        <p:spPr>
          <a:xfrm>
            <a:off x="675684" y="1623509"/>
            <a:ext cx="8341315" cy="46331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06A01D-4D63-3150-AB23-4BD352640308}"/>
              </a:ext>
            </a:extLst>
          </p:cNvPr>
          <p:cNvSpPr txBox="1"/>
          <p:nvPr/>
        </p:nvSpPr>
        <p:spPr>
          <a:xfrm>
            <a:off x="370840" y="1042555"/>
            <a:ext cx="8605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在通信领域内的应用，需要明确需要解决什么问题，以及如何应用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问题迁移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4201A9-959F-3BB9-6BBC-8221F00B647A}"/>
              </a:ext>
            </a:extLst>
          </p:cNvPr>
          <p:cNvSpPr txBox="1"/>
          <p:nvPr/>
        </p:nvSpPr>
        <p:spPr>
          <a:xfrm>
            <a:off x="9016999" y="1843786"/>
            <a:ext cx="28688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根据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的能力范围，将通信领域问题（或其他专业领域）可分为以下四个大类：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生成式问题（决策）；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分类问题；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优化问题；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预测问题。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727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LLMs for telecom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177497" y="6549133"/>
            <a:ext cx="11868628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Wu D, Wang X, Qiao Y, et al. NetLLM: Adapting Large Language Models for Networking[C]//Proceedings of the ACM SIGCOMM 2024 Conference. 2024: 661-678.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888226-6648-30C6-1FBC-32E0B63D0DA6}"/>
              </a:ext>
            </a:extLst>
          </p:cNvPr>
          <p:cNvSpPr txBox="1"/>
          <p:nvPr/>
        </p:nvSpPr>
        <p:spPr>
          <a:xfrm>
            <a:off x="316300" y="845876"/>
            <a:ext cx="797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例：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NetLLM: Adapting Large Language Models for Networking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F7EC39-6082-DDF5-9BA8-DEAC04EAD48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2" y="1091768"/>
            <a:ext cx="7995397" cy="30662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7230B7-EBA0-EA11-D135-6E4991E46615}"/>
              </a:ext>
            </a:extLst>
          </p:cNvPr>
          <p:cNvSpPr txBox="1"/>
          <p:nvPr/>
        </p:nvSpPr>
        <p:spPr>
          <a:xfrm>
            <a:off x="8600214" y="1269751"/>
            <a:ext cx="34946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问题迁移：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视点预测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lvl="2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=&gt;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预测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问题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自适应比特率流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调整策略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</a:p>
          <a:p>
            <a:pPr lvl="1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=&gt;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决策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问题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lvl="1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3.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集群调度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调度策略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</a:p>
          <a:p>
            <a:pPr lvl="1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=&gt;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决策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问题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9701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94EAEC-5D59-1653-8120-7EE10C6C328C}"/>
              </a:ext>
            </a:extLst>
          </p:cNvPr>
          <p:cNvSpPr txBox="1"/>
          <p:nvPr/>
        </p:nvSpPr>
        <p:spPr>
          <a:xfrm>
            <a:off x="2598289" y="2151727"/>
            <a:ext cx="73415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tx1"/>
                </a:solidFill>
              </a:rPr>
              <a:t>什么是大语言模型？</a:t>
            </a: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大语言模型具备哪些能力？为什么？</a:t>
            </a: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大语言模型在专业领域如何应用？</a:t>
            </a: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A0EA2-EF26-D181-F7D1-3F912780D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29DBF7-8F9E-2A78-1BE7-AA985D8B9239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748DB9"/>
                </a:solidFill>
              </a:rPr>
              <a:t>目录</a:t>
            </a:r>
            <a:endParaRPr lang="en-US" altLang="zh-CN" dirty="0">
              <a:solidFill>
                <a:srgbClr val="748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99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LLMs for telecom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177497" y="6549133"/>
            <a:ext cx="11868628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Wu D, Wang X, Qiao Y, et al. NetLLM: Adapting Large Language Models for Networking[C]//Proceedings of the ACM SIGCOMM 2024 Conference. 2024: 661-678.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EE9F68-E9CD-057A-7CA8-138B76486C5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231" y="4019440"/>
            <a:ext cx="7971979" cy="27462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888226-6648-30C6-1FBC-32E0B63D0DA6}"/>
              </a:ext>
            </a:extLst>
          </p:cNvPr>
          <p:cNvSpPr txBox="1"/>
          <p:nvPr/>
        </p:nvSpPr>
        <p:spPr>
          <a:xfrm>
            <a:off x="316300" y="845876"/>
            <a:ext cx="797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例：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NetLLM: Adapting Large Language Models for Networking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9F7EC39-6082-DDF5-9BA8-DEAC04EAD48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2" y="1091768"/>
            <a:ext cx="7995397" cy="30662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7230B7-EBA0-EA11-D135-6E4991E46615}"/>
              </a:ext>
            </a:extLst>
          </p:cNvPr>
          <p:cNvSpPr txBox="1"/>
          <p:nvPr/>
        </p:nvSpPr>
        <p:spPr>
          <a:xfrm>
            <a:off x="8600214" y="1269751"/>
            <a:ext cx="34946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问题迁移：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视点预测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lvl="2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=&gt;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预测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问题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自适应比特率流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调整策略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</a:p>
          <a:p>
            <a:pPr lvl="1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=&gt;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决策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问题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lvl="1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3.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集群调度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调度策略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</a:p>
          <a:p>
            <a:pPr lvl="1"/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	=&gt;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决策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问题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5448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LLMs for telecom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AF5ED8-E4DF-A43E-C6E2-AD6FDF1A21A8}"/>
                  </a:ext>
                </a:extLst>
              </p:cNvPr>
              <p:cNvSpPr txBox="1"/>
              <p:nvPr/>
            </p:nvSpPr>
            <p:spPr>
              <a:xfrm>
                <a:off x="7106094" y="2006029"/>
                <a:ext cx="476960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两大贡献</a:t>
                </a:r>
                <a:r>
                  <a:rPr lang="en-US" altLang="zh-CN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:</a:t>
                </a:r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endPara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数据驱动的训练策略（不同任务的数据不同）</a:t>
                </a:r>
                <a:r>
                  <a:rPr lang="en-US" altLang="zh-CN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: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常规预测任务。根据输入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x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和标签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y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以及预测标签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</m:ctrlPr>
                      </m:acc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,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通过降低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Loss(y,</a:t>
                </a:r>
                <a:r>
                  <a:rPr lang="en-US" altLang="zh-CN" sz="1600"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</m:ctrlPr>
                      </m:accPr>
                      <m:e>
                        <m:r>
                          <a:rPr lang="en-US" altLang="zh-CN" sz="16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+mn-lt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),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完成训练；</a:t>
                </a:r>
                <a:endPara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endPara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对于决策任务。由于传统强化学习和环境交互的要求，这篇工作直接收集了现有的策略经验数据集，并利用该数据集对 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LLM </a:t>
                </a:r>
                <a:r>
                  <a: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进行微调，以优化奖励。</a:t>
                </a:r>
                <a:endPara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lvl="1"/>
                <a:endPara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低秩矩阵学习特定知识（</a:t>
                </a:r>
                <a:r>
                  <a:rPr lang="en-US" altLang="zh-CN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LoRA</a:t>
                </a:r>
                <a:r>
                  <a:rPr lang="zh-CN" altLang="en-US" sz="1600" b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）：</a:t>
                </a:r>
                <a:endPara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W=W</a:t>
                </a:r>
                <a:r>
                  <a:rPr lang="en-US" altLang="zh-CN" sz="1600" baseline="-250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0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+ΔW</a:t>
                </a:r>
              </a:p>
              <a:p>
                <a:pPr lvl="1"/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(W</a:t>
                </a:r>
                <a:r>
                  <a:rPr lang="en-US" altLang="zh-CN" sz="1600" baseline="-250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0</a:t>
                </a:r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 Frozen parameters)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AF5ED8-E4DF-A43E-C6E2-AD6FDF1A2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094" y="2006029"/>
                <a:ext cx="4769606" cy="3539430"/>
              </a:xfrm>
              <a:prstGeom prst="rect">
                <a:avLst/>
              </a:prstGeom>
              <a:blipFill>
                <a:blip r:embed="rId4"/>
                <a:stretch>
                  <a:fillRect l="-1023" t="-516" r="-512"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5888226-6648-30C6-1FBC-32E0B63D0DA6}"/>
              </a:ext>
            </a:extLst>
          </p:cNvPr>
          <p:cNvSpPr txBox="1"/>
          <p:nvPr/>
        </p:nvSpPr>
        <p:spPr>
          <a:xfrm>
            <a:off x="316300" y="845876"/>
            <a:ext cx="7971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例：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NetLLM: Adapting Large Language Models for Networking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3C93E7-F0D4-54D1-D068-224CAB80B45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6300" y="1841997"/>
            <a:ext cx="6469753" cy="38072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9C0138-93CA-17F1-D7A8-18C8F5D4A287}"/>
              </a:ext>
            </a:extLst>
          </p:cNvPr>
          <p:cNvSpPr txBox="1"/>
          <p:nvPr/>
        </p:nvSpPr>
        <p:spPr>
          <a:xfrm>
            <a:off x="177497" y="6549133"/>
            <a:ext cx="11868628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Wu D, Wang X, Qiao Y, et al. NetLLM: Adapting Large Language Models for Networking[C]//Proceedings of the ACM SIGCOMM 2024 Conference. 2024: 661-678.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8878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9411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LLMs</a:t>
            </a:r>
            <a:r>
              <a:rPr lang="zh-CN" altLang="en-US">
                <a:solidFill>
                  <a:srgbClr val="748DB9"/>
                </a:solidFill>
              </a:rPr>
              <a:t>的智能体模式（</a:t>
            </a:r>
            <a:r>
              <a:rPr lang="en-US" altLang="zh-CN">
                <a:solidFill>
                  <a:srgbClr val="748DB9"/>
                </a:solidFill>
              </a:rPr>
              <a:t>Agents</a:t>
            </a:r>
            <a:r>
              <a:rPr lang="zh-CN" altLang="en-US">
                <a:solidFill>
                  <a:srgbClr val="748DB9"/>
                </a:solidFill>
              </a:rPr>
              <a:t>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pic>
        <p:nvPicPr>
          <p:cNvPr id="2" name="video_demo_0117">
            <a:hlinkClick r:id="" action="ppaction://media"/>
            <a:extLst>
              <a:ext uri="{FF2B5EF4-FFF2-40B4-BE49-F238E27FC236}">
                <a16:creationId xmlns:a16="http://schemas.microsoft.com/office/drawing/2014/main" id="{81462028-F182-0AEA-2B27-E755539CE4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309" y="1615538"/>
            <a:ext cx="5956046" cy="44670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B506CA-6DD0-AF4C-7310-0C86B5EBDBF6}"/>
              </a:ext>
            </a:extLst>
          </p:cNvPr>
          <p:cNvSpPr txBox="1"/>
          <p:nvPr/>
        </p:nvSpPr>
        <p:spPr>
          <a:xfrm>
            <a:off x="167490" y="6604084"/>
            <a:ext cx="11857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Guo X, Huang K, Liu J, et al. Embodied llm agents learn to cooperate in organized teams[J]. arXiv preprint arXiv:2403.12482, 2024.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AFCF4D-C528-70E1-AD25-F3BF2593E8E7}"/>
              </a:ext>
            </a:extLst>
          </p:cNvPr>
          <p:cNvSpPr txBox="1"/>
          <p:nvPr/>
        </p:nvSpPr>
        <p:spPr>
          <a:xfrm>
            <a:off x="316300" y="845876"/>
            <a:ext cx="871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例：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Embodied llm agents learn to cooperate in organized teams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under review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DC1C16-D26F-5151-0F2F-B0E8B9153844}"/>
              </a:ext>
            </a:extLst>
          </p:cNvPr>
          <p:cNvSpPr txBox="1"/>
          <p:nvPr/>
        </p:nvSpPr>
        <p:spPr>
          <a:xfrm>
            <a:off x="6776353" y="1963024"/>
            <a:ext cx="4978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目的：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虚拟环境中找到特定的物品放置在咖啡桌上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参与：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Agent_1; Agent_2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(Leader)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Agent_3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D60D230-5D77-17C3-707A-B92B98BB1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8715" y="3572615"/>
            <a:ext cx="5754124" cy="19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</a:t>
            </a:r>
            <a:r>
              <a:rPr lang="zh-CN" altLang="en-US">
                <a:solidFill>
                  <a:srgbClr val="748DB9"/>
                </a:solidFill>
              </a:rPr>
              <a:t>问题讨论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4766D0-6200-A292-D888-B17C702E6583}"/>
              </a:ext>
            </a:extLst>
          </p:cNvPr>
          <p:cNvSpPr txBox="1"/>
          <p:nvPr/>
        </p:nvSpPr>
        <p:spPr>
          <a:xfrm>
            <a:off x="128946" y="1164149"/>
            <a:ext cx="5697321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大语言模型在网络中应该扮演什么样的角色？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辅助角色？核心控制？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若承担辅助角色，大语言模型提供的性能，是否值得付出算力、存储等硬件成本？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若核心控制角色，如何避免大语言模型幻觉问题带来的稳定性问题？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404B9A-B956-E071-822C-9FA994A2886A}"/>
              </a:ext>
            </a:extLst>
          </p:cNvPr>
          <p:cNvSpPr txBox="1"/>
          <p:nvPr/>
        </p:nvSpPr>
        <p:spPr>
          <a:xfrm>
            <a:off x="167490" y="6604084"/>
            <a:ext cx="11857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Tong W, Peng C, Yang T, et al. Ten issues of NetGPT[J]. arXiv preprint arXiv:2311.13106, 2023.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639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</a:t>
            </a:r>
            <a:r>
              <a:rPr lang="zh-CN" altLang="en-US">
                <a:solidFill>
                  <a:srgbClr val="748DB9"/>
                </a:solidFill>
              </a:rPr>
              <a:t>问题讨论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4766D0-6200-A292-D888-B17C702E6583}"/>
              </a:ext>
            </a:extLst>
          </p:cNvPr>
          <p:cNvSpPr txBox="1"/>
          <p:nvPr/>
        </p:nvSpPr>
        <p:spPr>
          <a:xfrm>
            <a:off x="128946" y="1164149"/>
            <a:ext cx="5697321" cy="2264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大语言模型在网络中应该扮演什么样的角色？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辅助角色？核心控制？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若承担辅助角色，大语言模型提供的性能，是否值得付出算力、存储等硬件成本？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若核心控制角色，如何避免大语言模型幻觉问题带来的稳定性问题？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4917FF-ED84-EB0F-865C-FD13C650B559}"/>
              </a:ext>
            </a:extLst>
          </p:cNvPr>
          <p:cNvSpPr txBox="1"/>
          <p:nvPr/>
        </p:nvSpPr>
        <p:spPr>
          <a:xfrm>
            <a:off x="177497" y="3792993"/>
            <a:ext cx="5697321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思考：大语言模型在网络中应以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智能体（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Agents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的角色承担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核心控制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的功能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多任务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处理的能力；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极强的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泛化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能力（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Few-shot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多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Agents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协作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能力；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B9B00AF2-2EA9-8F97-8885-0D39D3D39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422" y="1926634"/>
            <a:ext cx="479490" cy="47949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A714B115-E5CD-503A-3B79-BB5441192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426" y="2498984"/>
            <a:ext cx="479490" cy="47949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D19F100-D3B4-902A-6DCB-A835449FC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423" y="3076357"/>
            <a:ext cx="479490" cy="47949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FAA7BF6F-6B10-ECCB-E9DE-26C8597BE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1422" y="3710763"/>
            <a:ext cx="479490" cy="47949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E8F65F3-31E1-B8DB-EAF4-B400246C7A51}"/>
              </a:ext>
            </a:extLst>
          </p:cNvPr>
          <p:cNvCxnSpPr>
            <a:cxnSpLocks/>
          </p:cNvCxnSpPr>
          <p:nvPr/>
        </p:nvCxnSpPr>
        <p:spPr>
          <a:xfrm>
            <a:off x="8751574" y="1971723"/>
            <a:ext cx="0" cy="2531630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形 19">
            <a:extLst>
              <a:ext uri="{FF2B5EF4-FFF2-40B4-BE49-F238E27FC236}">
                <a16:creationId xmlns:a16="http://schemas.microsoft.com/office/drawing/2014/main" id="{E205CC4A-D87A-593E-CE20-AE6044128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7926" y="2375624"/>
            <a:ext cx="1335139" cy="1335139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C50745D-0D3C-D1D8-9ED1-FB364F616851}"/>
              </a:ext>
            </a:extLst>
          </p:cNvPr>
          <p:cNvSpPr/>
          <p:nvPr/>
        </p:nvSpPr>
        <p:spPr bwMode="auto">
          <a:xfrm>
            <a:off x="7768355" y="1800478"/>
            <a:ext cx="2731062" cy="2743200"/>
          </a:xfrm>
          <a:prstGeom prst="roundRect">
            <a:avLst>
              <a:gd name="adj" fmla="val 6257"/>
            </a:avLst>
          </a:prstGeom>
          <a:noFill/>
          <a:ln w="12700">
            <a:solidFill>
              <a:schemeClr val="tx1"/>
            </a:solidFill>
            <a:prstDash val="dash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6221DC0-6B2A-BEEA-5AD5-2F06EA2CFF0E}"/>
              </a:ext>
            </a:extLst>
          </p:cNvPr>
          <p:cNvSpPr txBox="1"/>
          <p:nvPr/>
        </p:nvSpPr>
        <p:spPr>
          <a:xfrm>
            <a:off x="6919511" y="1125687"/>
            <a:ext cx="1382917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设想架构</a:t>
            </a:r>
            <a:r>
              <a:rPr lang="en-US" altLang="zh-CN" sz="16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8CA776-B1F2-8EF4-F63F-0F4707687293}"/>
              </a:ext>
            </a:extLst>
          </p:cNvPr>
          <p:cNvSpPr txBox="1"/>
          <p:nvPr/>
        </p:nvSpPr>
        <p:spPr>
          <a:xfrm>
            <a:off x="6919138" y="4820149"/>
            <a:ext cx="4830124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第一层模型设计用于针对专业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网络问题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求解；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第二层负责对所有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网络中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Agents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调度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，以及协同处理单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Agent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无法解决的问题。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59C5EF9-35B7-F962-DF9A-7A5AB885C186}"/>
              </a:ext>
            </a:extLst>
          </p:cNvPr>
          <p:cNvSpPr txBox="1"/>
          <p:nvPr/>
        </p:nvSpPr>
        <p:spPr>
          <a:xfrm>
            <a:off x="7458795" y="4186984"/>
            <a:ext cx="1165253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第一层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445EF7-ADA3-8F6C-A87E-A5717D808977}"/>
              </a:ext>
            </a:extLst>
          </p:cNvPr>
          <p:cNvSpPr txBox="1"/>
          <p:nvPr/>
        </p:nvSpPr>
        <p:spPr>
          <a:xfrm>
            <a:off x="8751574" y="4186983"/>
            <a:ext cx="1165253" cy="316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第二层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1404B9A-B956-E071-822C-9FA994A2886A}"/>
              </a:ext>
            </a:extLst>
          </p:cNvPr>
          <p:cNvSpPr txBox="1"/>
          <p:nvPr/>
        </p:nvSpPr>
        <p:spPr>
          <a:xfrm>
            <a:off x="167490" y="6604084"/>
            <a:ext cx="11857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[1] Tong W, Peng C, Yang T, et al. Ten issues of NetGPT[J]. arXiv preprint arXiv:2311.13106, 2023.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7897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 </a:t>
            </a:r>
            <a:r>
              <a:rPr lang="zh-CN" altLang="en-US">
                <a:solidFill>
                  <a:srgbClr val="748DB9"/>
                </a:solidFill>
              </a:rPr>
              <a:t>本节回顾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8122024" y="6549133"/>
            <a:ext cx="4069976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/>
              <a:t>Toolformer: Language Models Can Teach Themselves to Use Tools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CB6BC4-501F-4E62-FC88-5229A7FB1B2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2347" y="1352438"/>
            <a:ext cx="10827306" cy="43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3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4. </a:t>
            </a:r>
            <a:r>
              <a:rPr lang="zh-CN" altLang="en-US">
                <a:solidFill>
                  <a:srgbClr val="748DB9"/>
                </a:solidFill>
              </a:rPr>
              <a:t>汇报总结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5C8069-F690-F152-E7A5-2DA1726BAF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9631" y="1168648"/>
            <a:ext cx="8750406" cy="51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10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733102" y="2440786"/>
            <a:ext cx="8725796" cy="1240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 b="1">
                <a:solidFill>
                  <a:srgbClr val="BA95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感谢老师、同学们的认真聆听！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748D74-9C27-F10A-96B6-B0FBD9FC536F}"/>
              </a:ext>
            </a:extLst>
          </p:cNvPr>
          <p:cNvSpPr txBox="1"/>
          <p:nvPr/>
        </p:nvSpPr>
        <p:spPr>
          <a:xfrm>
            <a:off x="56184" y="123110"/>
            <a:ext cx="9033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u="sng">
                <a:solidFill>
                  <a:srgbClr val="748D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大语言模型技术发展及现状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14DCA5-6848-2BE9-4230-F0AE56988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51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7891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1.</a:t>
            </a:r>
            <a:r>
              <a:rPr lang="zh-CN" altLang="en-US">
                <a:solidFill>
                  <a:srgbClr val="748DB9"/>
                </a:solidFill>
              </a:rPr>
              <a:t>附录（自然语言领域技术发展）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CA46DA-FFF7-8677-3FC2-A1044B35F01D}"/>
              </a:ext>
            </a:extLst>
          </p:cNvPr>
          <p:cNvSpPr txBox="1"/>
          <p:nvPr/>
        </p:nvSpPr>
        <p:spPr>
          <a:xfrm>
            <a:off x="177497" y="6442502"/>
            <a:ext cx="109585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  <a:hlinkClick r:id="rId3"/>
              </a:rPr>
              <a:t>https://github.com/NLP-LOVE/ML-NLP/blob/master/Machine%20Learning/5.1%20Bayes%20Network/5.1%20Bayes%20Network.md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[2]Yoshua Bengio, Réjean Ducharme, Pascal Vincent, and Christian Janvin. 2003. A neural probabilistic language model. J. Mach. Learn. Res. 3, null (3/1/2003), 1137–1155.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C95005-1A64-1A28-DD41-9ACB5B2CD7EF}"/>
              </a:ext>
            </a:extLst>
          </p:cNvPr>
          <p:cNvSpPr txBox="1"/>
          <p:nvPr/>
        </p:nvSpPr>
        <p:spPr>
          <a:xfrm>
            <a:off x="177497" y="1040655"/>
            <a:ext cx="1117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Markov Assumption (NLP) :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假定某个单词出现的概率</a:t>
            </a:r>
            <a:r>
              <a: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只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与它前面的一个或几个单词有关</a:t>
            </a:r>
            <a:r>
              <a:rPr lang="en-US" altLang="zh-CN" sz="1600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zh-CN" altLang="en-US" sz="1600" i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AF8C56A-C662-6124-5A4D-9AB01A5AA069}"/>
              </a:ext>
            </a:extLst>
          </p:cNvPr>
          <p:cNvGrpSpPr/>
          <p:nvPr/>
        </p:nvGrpSpPr>
        <p:grpSpPr>
          <a:xfrm>
            <a:off x="391046" y="1619708"/>
            <a:ext cx="4968311" cy="945004"/>
            <a:chOff x="352946" y="1570040"/>
            <a:chExt cx="4968311" cy="9450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F72C6C4-C7CA-94CC-C192-C376268B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946" y="1807158"/>
              <a:ext cx="4968311" cy="707886"/>
            </a:xfrm>
            <a:prstGeom prst="rect">
              <a:avLst/>
            </a:prstGeom>
          </p:spPr>
        </p:pic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50BB0AF2-24F1-A225-DA49-FD92E7CE119E}"/>
                </a:ext>
              </a:extLst>
            </p:cNvPr>
            <p:cNvSpPr/>
            <p:nvPr/>
          </p:nvSpPr>
          <p:spPr>
            <a:xfrm>
              <a:off x="856676" y="1650194"/>
              <a:ext cx="2641883" cy="399333"/>
            </a:xfrm>
            <a:prstGeom prst="arc">
              <a:avLst>
                <a:gd name="adj1" fmla="val 10818546"/>
                <a:gd name="adj2" fmla="val 21575300"/>
              </a:avLst>
            </a:prstGeom>
            <a:ln w="952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25556236-7D99-6351-57A8-65231EAB009C}"/>
                </a:ext>
              </a:extLst>
            </p:cNvPr>
            <p:cNvSpPr/>
            <p:nvPr/>
          </p:nvSpPr>
          <p:spPr>
            <a:xfrm>
              <a:off x="2150916" y="1627189"/>
              <a:ext cx="2656033" cy="433452"/>
            </a:xfrm>
            <a:prstGeom prst="arc">
              <a:avLst>
                <a:gd name="adj1" fmla="val 10797197"/>
                <a:gd name="adj2" fmla="val 0"/>
              </a:avLst>
            </a:prstGeom>
            <a:ln w="952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CAE292E9-592F-7245-73A3-E8519BFC38B8}"/>
                </a:ext>
              </a:extLst>
            </p:cNvPr>
            <p:cNvSpPr/>
            <p:nvPr/>
          </p:nvSpPr>
          <p:spPr>
            <a:xfrm>
              <a:off x="803275" y="1570040"/>
              <a:ext cx="4018203" cy="490600"/>
            </a:xfrm>
            <a:prstGeom prst="arc">
              <a:avLst>
                <a:gd name="adj1" fmla="val 10756011"/>
                <a:gd name="adj2" fmla="val 51812"/>
              </a:avLst>
            </a:prstGeom>
            <a:ln w="952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87A582D-A60B-00DD-5E92-30F4DF9CA471}"/>
                </a:ext>
              </a:extLst>
            </p:cNvPr>
            <p:cNvCxnSpPr>
              <a:cxnSpLocks/>
            </p:cNvCxnSpPr>
            <p:nvPr/>
          </p:nvCxnSpPr>
          <p:spPr>
            <a:xfrm>
              <a:off x="1341395" y="2147951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57D8FAA-6923-0682-A348-C49FA9EB5D77}"/>
                </a:ext>
              </a:extLst>
            </p:cNvPr>
            <p:cNvCxnSpPr>
              <a:cxnSpLocks/>
            </p:cNvCxnSpPr>
            <p:nvPr/>
          </p:nvCxnSpPr>
          <p:spPr>
            <a:xfrm>
              <a:off x="2649776" y="2162688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08423B0-F030-32C7-F63E-1C61497CA250}"/>
                </a:ext>
              </a:extLst>
            </p:cNvPr>
            <p:cNvCxnSpPr>
              <a:cxnSpLocks/>
            </p:cNvCxnSpPr>
            <p:nvPr/>
          </p:nvCxnSpPr>
          <p:spPr>
            <a:xfrm>
              <a:off x="3972694" y="2164353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C1A801E-5124-2F8B-95FD-F3BF62285914}"/>
              </a:ext>
            </a:extLst>
          </p:cNvPr>
          <p:cNvGrpSpPr/>
          <p:nvPr/>
        </p:nvGrpSpPr>
        <p:grpSpPr>
          <a:xfrm>
            <a:off x="6599848" y="1797109"/>
            <a:ext cx="4968311" cy="707886"/>
            <a:chOff x="6527574" y="1204393"/>
            <a:chExt cx="4968311" cy="7078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7B6B6A2-6964-D3E6-6007-C566E9C4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7574" y="1204393"/>
              <a:ext cx="4968311" cy="707886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833406B-F1DA-8BAD-6791-598EFE2D6AC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28" y="1558336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9E1CCFF-9175-E783-D648-2B525C967091}"/>
                </a:ext>
              </a:extLst>
            </p:cNvPr>
            <p:cNvCxnSpPr>
              <a:cxnSpLocks/>
            </p:cNvCxnSpPr>
            <p:nvPr/>
          </p:nvCxnSpPr>
          <p:spPr>
            <a:xfrm>
              <a:off x="8824404" y="1558337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6962824-34C4-0FE4-237D-EE46F49EB902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716" y="1558336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箭头: 右 26">
            <a:extLst>
              <a:ext uri="{FF2B5EF4-FFF2-40B4-BE49-F238E27FC236}">
                <a16:creationId xmlns:a16="http://schemas.microsoft.com/office/drawing/2014/main" id="{134B1882-D814-5477-1180-84FAE444D457}"/>
              </a:ext>
            </a:extLst>
          </p:cNvPr>
          <p:cNvSpPr/>
          <p:nvPr/>
        </p:nvSpPr>
        <p:spPr bwMode="auto">
          <a:xfrm>
            <a:off x="5792235" y="1842807"/>
            <a:ext cx="579966" cy="52493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7" name="图形 6">
            <a:hlinkClick r:id="rId6" action="ppaction://hlinksldjump"/>
            <a:extLst>
              <a:ext uri="{FF2B5EF4-FFF2-40B4-BE49-F238E27FC236}">
                <a16:creationId xmlns:a16="http://schemas.microsoft.com/office/drawing/2014/main" id="{AE75A49A-61F3-FC8F-495D-CF92117B5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1853762" y="6519761"/>
            <a:ext cx="338238" cy="3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3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7891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1.</a:t>
            </a:r>
            <a:r>
              <a:rPr lang="zh-CN" altLang="en-US">
                <a:solidFill>
                  <a:srgbClr val="748DB9"/>
                </a:solidFill>
              </a:rPr>
              <a:t>附录（自然语言领域技术发展）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CA46DA-FFF7-8677-3FC2-A1044B35F01D}"/>
              </a:ext>
            </a:extLst>
          </p:cNvPr>
          <p:cNvSpPr txBox="1"/>
          <p:nvPr/>
        </p:nvSpPr>
        <p:spPr>
          <a:xfrm>
            <a:off x="177497" y="6442502"/>
            <a:ext cx="11240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  <a:hlinkClick r:id="rId3"/>
              </a:rPr>
              <a:t>https://github.com/NLP-LOVE/ML-NLP/blob/master/Machine%20Learning/5.1%20Bayes%20Network/5.1%20Bayes%20Network.md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[2] Yoshua Bengio, Réjean Ducharme, Pascal Vincent, and Christian Janvin. 2003. A neural probabilistic language model. J. Mach. Learn. Res. 3, null (3/1/2003), 1137–1155.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C95005-1A64-1A28-DD41-9ACB5B2CD7EF}"/>
              </a:ext>
            </a:extLst>
          </p:cNvPr>
          <p:cNvSpPr txBox="1"/>
          <p:nvPr/>
        </p:nvSpPr>
        <p:spPr>
          <a:xfrm>
            <a:off x="177497" y="1040655"/>
            <a:ext cx="1117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Markov Assumption (NLP) :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假定某个单词出现的概率</a:t>
            </a:r>
            <a:r>
              <a: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只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与它前面的一个或几个单词有关</a:t>
            </a:r>
            <a:r>
              <a:rPr lang="en-US" altLang="zh-CN" sz="1600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zh-CN" altLang="en-US" sz="1600" i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AF8C56A-C662-6124-5A4D-9AB01A5AA069}"/>
              </a:ext>
            </a:extLst>
          </p:cNvPr>
          <p:cNvGrpSpPr/>
          <p:nvPr/>
        </p:nvGrpSpPr>
        <p:grpSpPr>
          <a:xfrm>
            <a:off x="391046" y="1619708"/>
            <a:ext cx="4968311" cy="945004"/>
            <a:chOff x="352946" y="1570040"/>
            <a:chExt cx="4968311" cy="9450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F72C6C4-C7CA-94CC-C192-C376268BF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946" y="1807158"/>
              <a:ext cx="4968311" cy="707886"/>
            </a:xfrm>
            <a:prstGeom prst="rect">
              <a:avLst/>
            </a:prstGeom>
          </p:spPr>
        </p:pic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50BB0AF2-24F1-A225-DA49-FD92E7CE119E}"/>
                </a:ext>
              </a:extLst>
            </p:cNvPr>
            <p:cNvSpPr/>
            <p:nvPr/>
          </p:nvSpPr>
          <p:spPr>
            <a:xfrm>
              <a:off x="856676" y="1650194"/>
              <a:ext cx="2641883" cy="399333"/>
            </a:xfrm>
            <a:prstGeom prst="arc">
              <a:avLst>
                <a:gd name="adj1" fmla="val 10818546"/>
                <a:gd name="adj2" fmla="val 21575300"/>
              </a:avLst>
            </a:prstGeom>
            <a:ln w="952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25556236-7D99-6351-57A8-65231EAB009C}"/>
                </a:ext>
              </a:extLst>
            </p:cNvPr>
            <p:cNvSpPr/>
            <p:nvPr/>
          </p:nvSpPr>
          <p:spPr>
            <a:xfrm>
              <a:off x="2150916" y="1627189"/>
              <a:ext cx="2656033" cy="433452"/>
            </a:xfrm>
            <a:prstGeom prst="arc">
              <a:avLst>
                <a:gd name="adj1" fmla="val 10797197"/>
                <a:gd name="adj2" fmla="val 0"/>
              </a:avLst>
            </a:prstGeom>
            <a:ln w="952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CAE292E9-592F-7245-73A3-E8519BFC38B8}"/>
                </a:ext>
              </a:extLst>
            </p:cNvPr>
            <p:cNvSpPr/>
            <p:nvPr/>
          </p:nvSpPr>
          <p:spPr>
            <a:xfrm>
              <a:off x="803275" y="1570040"/>
              <a:ext cx="4018203" cy="490600"/>
            </a:xfrm>
            <a:prstGeom prst="arc">
              <a:avLst>
                <a:gd name="adj1" fmla="val 10756011"/>
                <a:gd name="adj2" fmla="val 51812"/>
              </a:avLst>
            </a:prstGeom>
            <a:ln w="952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87A582D-A60B-00DD-5E92-30F4DF9CA471}"/>
                </a:ext>
              </a:extLst>
            </p:cNvPr>
            <p:cNvCxnSpPr>
              <a:cxnSpLocks/>
            </p:cNvCxnSpPr>
            <p:nvPr/>
          </p:nvCxnSpPr>
          <p:spPr>
            <a:xfrm>
              <a:off x="1341395" y="2147951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57D8FAA-6923-0682-A348-C49FA9EB5D77}"/>
                </a:ext>
              </a:extLst>
            </p:cNvPr>
            <p:cNvCxnSpPr>
              <a:cxnSpLocks/>
            </p:cNvCxnSpPr>
            <p:nvPr/>
          </p:nvCxnSpPr>
          <p:spPr>
            <a:xfrm>
              <a:off x="2649776" y="2162688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08423B0-F030-32C7-F63E-1C61497CA250}"/>
                </a:ext>
              </a:extLst>
            </p:cNvPr>
            <p:cNvCxnSpPr>
              <a:cxnSpLocks/>
            </p:cNvCxnSpPr>
            <p:nvPr/>
          </p:nvCxnSpPr>
          <p:spPr>
            <a:xfrm>
              <a:off x="3972694" y="2164353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C1A801E-5124-2F8B-95FD-F3BF62285914}"/>
              </a:ext>
            </a:extLst>
          </p:cNvPr>
          <p:cNvGrpSpPr/>
          <p:nvPr/>
        </p:nvGrpSpPr>
        <p:grpSpPr>
          <a:xfrm>
            <a:off x="6599848" y="1797109"/>
            <a:ext cx="4968311" cy="707886"/>
            <a:chOff x="6527574" y="1204393"/>
            <a:chExt cx="4968311" cy="7078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7B6B6A2-6964-D3E6-6007-C566E9C43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7574" y="1204393"/>
              <a:ext cx="4968311" cy="707886"/>
            </a:xfrm>
            <a:prstGeom prst="rect">
              <a:avLst/>
            </a:prstGeom>
          </p:spPr>
        </p:pic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1833406B-F1DA-8BAD-6791-598EFE2D6ACB}"/>
                </a:ext>
              </a:extLst>
            </p:cNvPr>
            <p:cNvCxnSpPr>
              <a:cxnSpLocks/>
            </p:cNvCxnSpPr>
            <p:nvPr/>
          </p:nvCxnSpPr>
          <p:spPr>
            <a:xfrm>
              <a:off x="7514228" y="1558336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9E1CCFF-9175-E783-D648-2B525C967091}"/>
                </a:ext>
              </a:extLst>
            </p:cNvPr>
            <p:cNvCxnSpPr>
              <a:cxnSpLocks/>
            </p:cNvCxnSpPr>
            <p:nvPr/>
          </p:nvCxnSpPr>
          <p:spPr>
            <a:xfrm>
              <a:off x="8824404" y="1558337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6962824-34C4-0FE4-237D-EE46F49EB902}"/>
                </a:ext>
              </a:extLst>
            </p:cNvPr>
            <p:cNvCxnSpPr>
              <a:cxnSpLocks/>
            </p:cNvCxnSpPr>
            <p:nvPr/>
          </p:nvCxnSpPr>
          <p:spPr>
            <a:xfrm>
              <a:off x="10146716" y="1558336"/>
              <a:ext cx="374650" cy="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箭头: 右 26">
            <a:extLst>
              <a:ext uri="{FF2B5EF4-FFF2-40B4-BE49-F238E27FC236}">
                <a16:creationId xmlns:a16="http://schemas.microsoft.com/office/drawing/2014/main" id="{134B1882-D814-5477-1180-84FAE444D457}"/>
              </a:ext>
            </a:extLst>
          </p:cNvPr>
          <p:cNvSpPr/>
          <p:nvPr/>
        </p:nvSpPr>
        <p:spPr bwMode="auto">
          <a:xfrm>
            <a:off x="5792235" y="1842807"/>
            <a:ext cx="579966" cy="52493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FAB2A9C-E3E4-AB4C-B218-82D3040C8D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433" y="3135274"/>
            <a:ext cx="4791318" cy="3208364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6B1E0AB-1FB7-8877-C03B-5A17EC8B50E0}"/>
              </a:ext>
            </a:extLst>
          </p:cNvPr>
          <p:cNvSpPr txBox="1"/>
          <p:nvPr/>
        </p:nvSpPr>
        <p:spPr>
          <a:xfrm>
            <a:off x="205671" y="2836805"/>
            <a:ext cx="11173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 </a:t>
            </a:r>
            <a:r>
              <a:rPr lang="fr-FR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Neural Probabilistic Language Mode(NPLM)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: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通过多层感知机构造语言模型</a:t>
            </a:r>
            <a:r>
              <a:rPr lang="en-US" altLang="zh-CN" sz="1600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[2]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zh-CN" altLang="en-US" sz="1600" i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334D3D4-E841-75E4-200C-6D720E2F3C82}"/>
              </a:ext>
            </a:extLst>
          </p:cNvPr>
          <p:cNvSpPr txBox="1"/>
          <p:nvPr/>
        </p:nvSpPr>
        <p:spPr>
          <a:xfrm>
            <a:off x="6046167" y="3682642"/>
            <a:ext cx="57027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模型架构：</a:t>
            </a:r>
            <a:endParaRPr lang="en-US" altLang="zh-CN" sz="16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第一层：将词语映射为词向量（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word feature vector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第二层：隐藏层用于学习；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第三层：输出层，输出概率。</a:t>
            </a:r>
          </a:p>
        </p:txBody>
      </p:sp>
      <p:pic>
        <p:nvPicPr>
          <p:cNvPr id="3" name="图形 2">
            <a:hlinkClick r:id="rId7" action="ppaction://hlinksldjump"/>
            <a:extLst>
              <a:ext uri="{FF2B5EF4-FFF2-40B4-BE49-F238E27FC236}">
                <a16:creationId xmlns:a16="http://schemas.microsoft.com/office/drawing/2014/main" id="{64A11EAD-7B4A-5390-9C5B-9CCAC17972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845384" y="6519762"/>
            <a:ext cx="338238" cy="3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4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1. </a:t>
            </a:r>
            <a:r>
              <a:rPr lang="zh-CN" altLang="en-US">
                <a:solidFill>
                  <a:srgbClr val="748DB9"/>
                </a:solidFill>
              </a:rPr>
              <a:t>自然语言领域技术发展</a:t>
            </a:r>
            <a:endParaRPr lang="en-US" altLang="zh-CN" dirty="0">
              <a:solidFill>
                <a:srgbClr val="748DB9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CA46DA-FFF7-8677-3FC2-A1044B35F01D}"/>
              </a:ext>
            </a:extLst>
          </p:cNvPr>
          <p:cNvSpPr txBox="1"/>
          <p:nvPr/>
        </p:nvSpPr>
        <p:spPr>
          <a:xfrm>
            <a:off x="177497" y="6551826"/>
            <a:ext cx="9309739" cy="30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[1]Zhao W X, Zhou K, Li J, et al. A survey of large language models[J]. arXiv preprint arXiv:2303.18223, 2023.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F0A5D41-D681-8D94-9141-D73753518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183" y="1840358"/>
            <a:ext cx="11059160" cy="37422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FB6B6F-EC16-BF97-77FA-80ED87D6C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C95005-1A64-1A28-DD41-9ACB5B2CD7EF}"/>
              </a:ext>
            </a:extLst>
          </p:cNvPr>
          <p:cNvSpPr txBox="1"/>
          <p:nvPr/>
        </p:nvSpPr>
        <p:spPr>
          <a:xfrm>
            <a:off x="177496" y="1040655"/>
            <a:ext cx="12132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Long Short –Term Memory (LSTM):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本质上的输出就是通过权重控制，同时权重的获取和当前输入以及前一时刻输出共同决定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A1B6BDE-B9E6-68AD-5D9B-4BFE24CBC11C}"/>
              </a:ext>
            </a:extLst>
          </p:cNvPr>
          <p:cNvGrpSpPr/>
          <p:nvPr/>
        </p:nvGrpSpPr>
        <p:grpSpPr>
          <a:xfrm>
            <a:off x="9863327" y="1731412"/>
            <a:ext cx="1911492" cy="2334974"/>
            <a:chOff x="9711610" y="1354171"/>
            <a:chExt cx="1911492" cy="23349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0306EC3-6200-62E2-9508-70CA66E18EDD}"/>
                    </a:ext>
                  </a:extLst>
                </p:cNvPr>
                <p:cNvSpPr txBox="1"/>
                <p:nvPr/>
              </p:nvSpPr>
              <p:spPr>
                <a:xfrm>
                  <a:off x="9803332" y="1404248"/>
                  <a:ext cx="402994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60306EC3-6200-62E2-9508-70CA66E18E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3332" y="1404248"/>
                  <a:ext cx="402994" cy="288477"/>
                </a:xfrm>
                <a:prstGeom prst="rect">
                  <a:avLst/>
                </a:prstGeom>
                <a:blipFill>
                  <a:blip r:embed="rId4"/>
                  <a:stretch>
                    <a:fillRect l="-7576" t="-8333" r="-121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2FA96FE-FE11-BDF9-15B2-BBB9715538E1}"/>
                </a:ext>
              </a:extLst>
            </p:cNvPr>
            <p:cNvSpPr txBox="1"/>
            <p:nvPr/>
          </p:nvSpPr>
          <p:spPr>
            <a:xfrm>
              <a:off x="10435412" y="1354171"/>
              <a:ext cx="70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DF4464-63E9-57F1-3320-0522CB376F5C}"/>
                    </a:ext>
                  </a:extLst>
                </p:cNvPr>
                <p:cNvSpPr txBox="1"/>
                <p:nvPr/>
              </p:nvSpPr>
              <p:spPr>
                <a:xfrm>
                  <a:off x="9738564" y="1705481"/>
                  <a:ext cx="528957" cy="380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19DF4464-63E9-57F1-3320-0522CB376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8564" y="1705481"/>
                  <a:ext cx="528957" cy="3808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E648AF4-78AB-849E-C3A6-D313EFCF331D}"/>
                    </a:ext>
                  </a:extLst>
                </p:cNvPr>
                <p:cNvSpPr txBox="1"/>
                <p:nvPr/>
              </p:nvSpPr>
              <p:spPr>
                <a:xfrm>
                  <a:off x="9779567" y="2081109"/>
                  <a:ext cx="487953" cy="380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0E648AF4-78AB-849E-C3A6-D313EFCF3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567" y="2081109"/>
                  <a:ext cx="487953" cy="380810"/>
                </a:xfrm>
                <a:prstGeom prst="rect">
                  <a:avLst/>
                </a:prstGeom>
                <a:blipFill>
                  <a:blip r:embed="rId6"/>
                  <a:stretch>
                    <a:fillRect r="-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60719B9-0E56-FA74-D8C7-5A414B2F66C2}"/>
                    </a:ext>
                  </a:extLst>
                </p:cNvPr>
                <p:cNvSpPr txBox="1"/>
                <p:nvPr/>
              </p:nvSpPr>
              <p:spPr>
                <a:xfrm>
                  <a:off x="9711611" y="2608928"/>
                  <a:ext cx="4879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960719B9-0E56-FA74-D8C7-5A414B2F6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1611" y="2608928"/>
                  <a:ext cx="48795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C1369E6-5016-237D-D825-D33FC64D2686}"/>
                    </a:ext>
                  </a:extLst>
                </p:cNvPr>
                <p:cNvSpPr txBox="1"/>
                <p:nvPr/>
              </p:nvSpPr>
              <p:spPr>
                <a:xfrm>
                  <a:off x="9732112" y="2942202"/>
                  <a:ext cx="4879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zh-CN" altLang="en-US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C1369E6-5016-237D-D825-D33FC64D2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2112" y="2942202"/>
                  <a:ext cx="48795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FAB809A-7B25-416F-A726-CB77572246DD}"/>
                    </a:ext>
                  </a:extLst>
                </p:cNvPr>
                <p:cNvSpPr txBox="1"/>
                <p:nvPr/>
              </p:nvSpPr>
              <p:spPr>
                <a:xfrm>
                  <a:off x="9711610" y="3319813"/>
                  <a:ext cx="48795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altLang="zh-CN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zh-CN" altLang="en-US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FFAB809A-7B25-416F-A726-CB7757224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1610" y="3319813"/>
                  <a:ext cx="48795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1AAA90A-8ECA-9D83-C820-F7AF5EAA28B8}"/>
                </a:ext>
              </a:extLst>
            </p:cNvPr>
            <p:cNvSpPr txBox="1"/>
            <p:nvPr/>
          </p:nvSpPr>
          <p:spPr>
            <a:xfrm>
              <a:off x="10435412" y="1705481"/>
              <a:ext cx="702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E7E0671-AF03-3ABA-EA2D-0DB89C36D4B8}"/>
                </a:ext>
              </a:extLst>
            </p:cNvPr>
            <p:cNvSpPr txBox="1"/>
            <p:nvPr/>
          </p:nvSpPr>
          <p:spPr>
            <a:xfrm>
              <a:off x="10435412" y="2081109"/>
              <a:ext cx="1150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记忆信息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D319756-139B-EB0F-56DD-E33C306FD914}"/>
                </a:ext>
              </a:extLst>
            </p:cNvPr>
            <p:cNvSpPr txBox="1"/>
            <p:nvPr/>
          </p:nvSpPr>
          <p:spPr>
            <a:xfrm>
              <a:off x="10435412" y="2603648"/>
              <a:ext cx="1150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输出门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06B9B40-BD61-070D-1361-3F1F543DC730}"/>
                </a:ext>
              </a:extLst>
            </p:cNvPr>
            <p:cNvSpPr txBox="1"/>
            <p:nvPr/>
          </p:nvSpPr>
          <p:spPr>
            <a:xfrm>
              <a:off x="10435412" y="2925925"/>
              <a:ext cx="1150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遗忘门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647BB0E-68D7-9401-8D5A-D52FC6F75B2F}"/>
                </a:ext>
              </a:extLst>
            </p:cNvPr>
            <p:cNvSpPr txBox="1"/>
            <p:nvPr/>
          </p:nvSpPr>
          <p:spPr>
            <a:xfrm>
              <a:off x="10472998" y="3315727"/>
              <a:ext cx="1150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输入门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28321DA-92F2-AB98-5A1F-10E048F3E6D0}"/>
                  </a:ext>
                </a:extLst>
              </p:cNvPr>
              <p:cNvSpPr txBox="1"/>
              <p:nvPr/>
            </p:nvSpPr>
            <p:spPr>
              <a:xfrm>
                <a:off x="4874368" y="1842773"/>
                <a:ext cx="4928964" cy="2036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/>
                  <a:t>=</a:t>
                </a:r>
                <a:r>
                  <a:rPr lang="el-GR" altLang="zh-CN" sz="20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/>
                  <a:t>=</a:t>
                </a:r>
                <a:r>
                  <a:rPr lang="el-GR" altLang="zh-CN" sz="20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l-GR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/>
                  <a:t>+</a:t>
                </a:r>
                <a:r>
                  <a:rPr lang="el-GR" altLang="zh-CN" sz="200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l-GR" altLang="zh-CN" sz="20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zh-CN" sz="2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altLang="zh-CN" sz="20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zh-CN" sz="200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r>
                      <a:rPr lang="en-US" altLang="zh-CN" sz="20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altLang="zh-CN" sz="200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r>
                      <a:rPr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baseline="-25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𝑏𝑓</m:t>
                    </m:r>
                  </m:oMath>
                </a14:m>
                <a:r>
                  <a:rPr lang="en-US" altLang="zh-CN" sz="200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/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r>
                      <a:rPr lang="en-US" altLang="zh-CN" sz="2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0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l-GR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𝑏𝑖</m:t>
                    </m:r>
                  </m:oMath>
                </a14:m>
                <a:r>
                  <a:rPr lang="en-US" altLang="zh-CN" sz="200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28321DA-92F2-AB98-5A1F-10E048F3E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368" y="1842773"/>
                <a:ext cx="4928964" cy="2036968"/>
              </a:xfrm>
              <a:prstGeom prst="rect">
                <a:avLst/>
              </a:prstGeom>
              <a:blipFill>
                <a:blip r:embed="rId10"/>
                <a:stretch>
                  <a:fillRect l="-619" t="-898" b="-4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图片 37">
            <a:extLst>
              <a:ext uri="{FF2B5EF4-FFF2-40B4-BE49-F238E27FC236}">
                <a16:creationId xmlns:a16="http://schemas.microsoft.com/office/drawing/2014/main" id="{7AC979A9-DBF5-AAFE-661C-9DD739A3AB4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064" y="1978024"/>
            <a:ext cx="4301371" cy="163776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DF9C8EA8-2AF3-AB6D-CF56-19008222A961}"/>
              </a:ext>
            </a:extLst>
          </p:cNvPr>
          <p:cNvSpPr txBox="1"/>
          <p:nvPr/>
        </p:nvSpPr>
        <p:spPr>
          <a:xfrm>
            <a:off x="320064" y="4573499"/>
            <a:ext cx="12132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 bi-directional LSTM(bi LSTM):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由前向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LSTM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与后向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LSTM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组合而成。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E9195CA-3CE8-EF34-030F-B8D638419EDE}"/>
              </a:ext>
            </a:extLst>
          </p:cNvPr>
          <p:cNvSpPr txBox="1"/>
          <p:nvPr/>
        </p:nvSpPr>
        <p:spPr>
          <a:xfrm>
            <a:off x="4101022" y="3639274"/>
            <a:ext cx="8090978" cy="69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阅读推荐：</a:t>
            </a:r>
            <a:endParaRPr lang="en-US" altLang="zh-CN" sz="900" i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90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https://www.cnblogs.com/wangduo/p/6773601.html</a:t>
            </a:r>
          </a:p>
          <a:p>
            <a:pPr>
              <a:lnSpc>
                <a:spcPct val="150000"/>
              </a:lnSpc>
            </a:pPr>
            <a:r>
              <a:rPr lang="en-US" altLang="zh-CN" sz="900" i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 https://www.bilibili.com/video/BV1Sz4y1E7oL/?spm_id_from=333.337.search-card.all.click&amp;vd_source=666475f50ce2ac537096efc44350ad16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3802DEE-6DEF-FB04-2F69-C7CCFB646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132" y="4929188"/>
            <a:ext cx="3773779" cy="188912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340120E9-9846-73EE-E544-95A978658774}"/>
              </a:ext>
            </a:extLst>
          </p:cNvPr>
          <p:cNvSpPr txBox="1"/>
          <p:nvPr/>
        </p:nvSpPr>
        <p:spPr>
          <a:xfrm>
            <a:off x="4504398" y="5267823"/>
            <a:ext cx="6785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单层的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BiLSTM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是由两个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LSTM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组合而成，一个是正向去处理输入序列；另一个反向处理序列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如图所示：正向的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LSTM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经过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6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个时间步得到一个结果向量；反向的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LSTM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同样经过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6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个时间步后得到另一个结果，将这两个结果向量拼接起来，得到最终的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BiLSTM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输出结果。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58EF19-05F8-CBC4-CEE5-9B0426BAA3A2}"/>
              </a:ext>
            </a:extLst>
          </p:cNvPr>
          <p:cNvSpPr txBox="1"/>
          <p:nvPr/>
        </p:nvSpPr>
        <p:spPr>
          <a:xfrm>
            <a:off x="177497" y="92270"/>
            <a:ext cx="7891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1.</a:t>
            </a:r>
            <a:r>
              <a:rPr lang="zh-CN" altLang="en-US">
                <a:solidFill>
                  <a:srgbClr val="748DB9"/>
                </a:solidFill>
              </a:rPr>
              <a:t>附录（自然语言领域技术发展）</a:t>
            </a:r>
            <a:endParaRPr lang="en-US" altLang="zh-CN" dirty="0">
              <a:solidFill>
                <a:srgbClr val="748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83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C95005-1A64-1A28-DD41-9ACB5B2CD7EF}"/>
              </a:ext>
            </a:extLst>
          </p:cNvPr>
          <p:cNvSpPr txBox="1"/>
          <p:nvPr/>
        </p:nvSpPr>
        <p:spPr>
          <a:xfrm>
            <a:off x="88128" y="817596"/>
            <a:ext cx="10860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预训练语言模型：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在大规模的数据中</a:t>
            </a:r>
            <a:r>
              <a:rPr lang="zh-CN" altLang="en-US" sz="1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自监督训练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，经微调或提示后适配各类任务（提供了一种新型学习范式）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15C70FF8-0944-22A9-E6CC-07A8009CACC7}"/>
              </a:ext>
            </a:extLst>
          </p:cNvPr>
          <p:cNvGrpSpPr/>
          <p:nvPr/>
        </p:nvGrpSpPr>
        <p:grpSpPr>
          <a:xfrm>
            <a:off x="355871" y="1204732"/>
            <a:ext cx="11480251" cy="2674281"/>
            <a:chOff x="431817" y="2464025"/>
            <a:chExt cx="11480251" cy="2674281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182626F1-5CF8-EF22-9DD6-2DE21FBAEEEF}"/>
                </a:ext>
              </a:extLst>
            </p:cNvPr>
            <p:cNvGrpSpPr/>
            <p:nvPr/>
          </p:nvGrpSpPr>
          <p:grpSpPr>
            <a:xfrm>
              <a:off x="431817" y="2464025"/>
              <a:ext cx="7488576" cy="2202159"/>
              <a:chOff x="300067" y="3796491"/>
              <a:chExt cx="7488576" cy="2202159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22BDDBFF-4D27-7502-C623-EBCE45E1A75C}"/>
                  </a:ext>
                </a:extLst>
              </p:cNvPr>
              <p:cNvGrpSpPr/>
              <p:nvPr/>
            </p:nvGrpSpPr>
            <p:grpSpPr>
              <a:xfrm>
                <a:off x="300067" y="3796491"/>
                <a:ext cx="3310304" cy="2178504"/>
                <a:chOff x="630244" y="1682834"/>
                <a:chExt cx="3310304" cy="2178504"/>
              </a:xfrm>
            </p:grpSpPr>
            <p:sp>
              <p:nvSpPr>
                <p:cNvPr id="4" name="矩形: 圆角 3">
                  <a:extLst>
                    <a:ext uri="{FF2B5EF4-FFF2-40B4-BE49-F238E27FC236}">
                      <a16:creationId xmlns:a16="http://schemas.microsoft.com/office/drawing/2014/main" id="{815A3D8B-E54C-3378-C776-DBDD74D80315}"/>
                    </a:ext>
                  </a:extLst>
                </p:cNvPr>
                <p:cNvSpPr/>
                <p:nvPr/>
              </p:nvSpPr>
              <p:spPr bwMode="auto">
                <a:xfrm>
                  <a:off x="881175" y="1944892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模型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B695F8ED-6CD2-1939-3331-C5B0E0D8F499}"/>
                    </a:ext>
                  </a:extLst>
                </p:cNvPr>
                <p:cNvSpPr/>
                <p:nvPr/>
              </p:nvSpPr>
              <p:spPr bwMode="auto">
                <a:xfrm>
                  <a:off x="2804419" y="1938835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问题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箭头: 右 11">
                  <a:extLst>
                    <a:ext uri="{FF2B5EF4-FFF2-40B4-BE49-F238E27FC236}">
                      <a16:creationId xmlns:a16="http://schemas.microsoft.com/office/drawing/2014/main" id="{57D6DC9E-BFF7-0689-5A6F-97438AA3C095}"/>
                    </a:ext>
                  </a:extLst>
                </p:cNvPr>
                <p:cNvSpPr/>
                <p:nvPr/>
              </p:nvSpPr>
              <p:spPr bwMode="auto">
                <a:xfrm>
                  <a:off x="2037363" y="1904375"/>
                  <a:ext cx="514081" cy="456014"/>
                </a:xfrm>
                <a:prstGeom prst="rightArrow">
                  <a:avLst/>
                </a:prstGeom>
                <a:solidFill>
                  <a:srgbClr val="E6E6E6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矩形: 圆角 12">
                  <a:extLst>
                    <a:ext uri="{FF2B5EF4-FFF2-40B4-BE49-F238E27FC236}">
                      <a16:creationId xmlns:a16="http://schemas.microsoft.com/office/drawing/2014/main" id="{7AD93FF3-36A4-78D3-96FF-E357C860A15E}"/>
                    </a:ext>
                  </a:extLst>
                </p:cNvPr>
                <p:cNvSpPr/>
                <p:nvPr/>
              </p:nvSpPr>
              <p:spPr bwMode="auto">
                <a:xfrm>
                  <a:off x="881175" y="2584598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模型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矩形: 圆角 13">
                  <a:extLst>
                    <a:ext uri="{FF2B5EF4-FFF2-40B4-BE49-F238E27FC236}">
                      <a16:creationId xmlns:a16="http://schemas.microsoft.com/office/drawing/2014/main" id="{A201D681-55ED-1534-9D72-A2543A0EEFE0}"/>
                    </a:ext>
                  </a:extLst>
                </p:cNvPr>
                <p:cNvSpPr/>
                <p:nvPr/>
              </p:nvSpPr>
              <p:spPr bwMode="auto">
                <a:xfrm>
                  <a:off x="2804419" y="2578541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问题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箭头: 右 14">
                  <a:extLst>
                    <a:ext uri="{FF2B5EF4-FFF2-40B4-BE49-F238E27FC236}">
                      <a16:creationId xmlns:a16="http://schemas.microsoft.com/office/drawing/2014/main" id="{0CE57F67-88D1-12B9-F759-00C2E62AE8F8}"/>
                    </a:ext>
                  </a:extLst>
                </p:cNvPr>
                <p:cNvSpPr/>
                <p:nvPr/>
              </p:nvSpPr>
              <p:spPr bwMode="auto">
                <a:xfrm>
                  <a:off x="2037363" y="2544081"/>
                  <a:ext cx="514081" cy="456014"/>
                </a:xfrm>
                <a:prstGeom prst="rightArrow">
                  <a:avLst/>
                </a:prstGeom>
                <a:solidFill>
                  <a:srgbClr val="E6E6E6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矩形: 圆角 15">
                  <a:extLst>
                    <a:ext uri="{FF2B5EF4-FFF2-40B4-BE49-F238E27FC236}">
                      <a16:creationId xmlns:a16="http://schemas.microsoft.com/office/drawing/2014/main" id="{B19AA9A1-06DD-09CB-83AF-5F18465BA6FD}"/>
                    </a:ext>
                  </a:extLst>
                </p:cNvPr>
                <p:cNvSpPr/>
                <p:nvPr/>
              </p:nvSpPr>
              <p:spPr bwMode="auto">
                <a:xfrm>
                  <a:off x="881175" y="3258765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模型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030C950C-4036-618B-473C-371684456475}"/>
                    </a:ext>
                  </a:extLst>
                </p:cNvPr>
                <p:cNvSpPr/>
                <p:nvPr/>
              </p:nvSpPr>
              <p:spPr bwMode="auto">
                <a:xfrm>
                  <a:off x="2804419" y="3252708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问题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箭头: 右 17">
                  <a:extLst>
                    <a:ext uri="{FF2B5EF4-FFF2-40B4-BE49-F238E27FC236}">
                      <a16:creationId xmlns:a16="http://schemas.microsoft.com/office/drawing/2014/main" id="{9F9ED43F-F44D-8020-4BB4-F5616036CB26}"/>
                    </a:ext>
                  </a:extLst>
                </p:cNvPr>
                <p:cNvSpPr/>
                <p:nvPr/>
              </p:nvSpPr>
              <p:spPr bwMode="auto">
                <a:xfrm>
                  <a:off x="2037363" y="3218248"/>
                  <a:ext cx="514081" cy="456014"/>
                </a:xfrm>
                <a:prstGeom prst="rightArrow">
                  <a:avLst/>
                </a:prstGeom>
                <a:solidFill>
                  <a:srgbClr val="E6E6E6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D8D22A1B-F63B-8D88-386B-3DFB15B6A99D}"/>
                    </a:ext>
                  </a:extLst>
                </p:cNvPr>
                <p:cNvSpPr/>
                <p:nvPr/>
              </p:nvSpPr>
              <p:spPr bwMode="auto">
                <a:xfrm>
                  <a:off x="630244" y="1682834"/>
                  <a:ext cx="3310304" cy="2178504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  <a:effectLst>
                  <a:outerShdw blurRad="203200" dist="152400" dir="2700000" algn="tl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  <a:prstDash val="sysDash"/>
                    </a:ln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1" name="箭头: 右 20">
                <a:extLst>
                  <a:ext uri="{FF2B5EF4-FFF2-40B4-BE49-F238E27FC236}">
                    <a16:creationId xmlns:a16="http://schemas.microsoft.com/office/drawing/2014/main" id="{D5DED259-EE27-62EA-7E0D-8290B3FB5B15}"/>
                  </a:ext>
                </a:extLst>
              </p:cNvPr>
              <p:cNvSpPr/>
              <p:nvPr/>
            </p:nvSpPr>
            <p:spPr bwMode="auto">
              <a:xfrm>
                <a:off x="3754372" y="4587881"/>
                <a:ext cx="579966" cy="524934"/>
              </a:xfrm>
              <a:prstGeom prst="rightArrow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203200" dist="1524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616CB315-3FD2-C8EB-B18B-2087CCF40E60}"/>
                  </a:ext>
                </a:extLst>
              </p:cNvPr>
              <p:cNvGrpSpPr/>
              <p:nvPr/>
            </p:nvGrpSpPr>
            <p:grpSpPr>
              <a:xfrm>
                <a:off x="4478339" y="3820146"/>
                <a:ext cx="3310304" cy="2178504"/>
                <a:chOff x="5799670" y="1682834"/>
                <a:chExt cx="3310304" cy="2178504"/>
              </a:xfrm>
            </p:grpSpPr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8E24ADB0-08CF-EF23-5B87-A431E806D306}"/>
                    </a:ext>
                  </a:extLst>
                </p:cNvPr>
                <p:cNvSpPr/>
                <p:nvPr/>
              </p:nvSpPr>
              <p:spPr bwMode="auto">
                <a:xfrm>
                  <a:off x="6047890" y="2578540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模型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箭头: 右 22">
                  <a:extLst>
                    <a:ext uri="{FF2B5EF4-FFF2-40B4-BE49-F238E27FC236}">
                      <a16:creationId xmlns:a16="http://schemas.microsoft.com/office/drawing/2014/main" id="{2C47463F-A8D0-205C-D3BB-52DE80BF5803}"/>
                    </a:ext>
                  </a:extLst>
                </p:cNvPr>
                <p:cNvSpPr/>
                <p:nvPr/>
              </p:nvSpPr>
              <p:spPr bwMode="auto">
                <a:xfrm rot="19687354">
                  <a:off x="7116606" y="2018003"/>
                  <a:ext cx="526074" cy="456014"/>
                </a:xfrm>
                <a:prstGeom prst="rightArrow">
                  <a:avLst/>
                </a:prstGeom>
                <a:solidFill>
                  <a:srgbClr val="E6E6E6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矩形: 圆角 23">
                  <a:extLst>
                    <a:ext uri="{FF2B5EF4-FFF2-40B4-BE49-F238E27FC236}">
                      <a16:creationId xmlns:a16="http://schemas.microsoft.com/office/drawing/2014/main" id="{7045E08F-7308-58FD-519E-C19CDCD8CF9D}"/>
                    </a:ext>
                  </a:extLst>
                </p:cNvPr>
                <p:cNvSpPr/>
                <p:nvPr/>
              </p:nvSpPr>
              <p:spPr bwMode="auto">
                <a:xfrm>
                  <a:off x="7883228" y="1944892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问题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矩形: 圆角 24">
                  <a:extLst>
                    <a:ext uri="{FF2B5EF4-FFF2-40B4-BE49-F238E27FC236}">
                      <a16:creationId xmlns:a16="http://schemas.microsoft.com/office/drawing/2014/main" id="{5A2E0709-7138-5A4B-DC67-7EBF5FCA91CD}"/>
                    </a:ext>
                  </a:extLst>
                </p:cNvPr>
                <p:cNvSpPr/>
                <p:nvPr/>
              </p:nvSpPr>
              <p:spPr bwMode="auto">
                <a:xfrm>
                  <a:off x="7883229" y="2578540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问题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: 圆角 25">
                  <a:extLst>
                    <a:ext uri="{FF2B5EF4-FFF2-40B4-BE49-F238E27FC236}">
                      <a16:creationId xmlns:a16="http://schemas.microsoft.com/office/drawing/2014/main" id="{6BED24F5-1056-EC18-73F0-42AFFAAF7836}"/>
                    </a:ext>
                  </a:extLst>
                </p:cNvPr>
                <p:cNvSpPr/>
                <p:nvPr/>
              </p:nvSpPr>
              <p:spPr bwMode="auto">
                <a:xfrm>
                  <a:off x="7883230" y="3252707"/>
                  <a:ext cx="876837" cy="387093"/>
                </a:xfrm>
                <a:prstGeom prst="roundRect">
                  <a:avLst/>
                </a:prstGeom>
                <a:solidFill>
                  <a:srgbClr val="748DB9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zh-CN" altLang="en-US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问题</a:t>
                  </a:r>
                  <a:r>
                    <a:rPr lang="en-US" altLang="zh-CN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箭头: 右 26">
                  <a:extLst>
                    <a:ext uri="{FF2B5EF4-FFF2-40B4-BE49-F238E27FC236}">
                      <a16:creationId xmlns:a16="http://schemas.microsoft.com/office/drawing/2014/main" id="{68F8FC32-F155-E225-A6EC-48EA31CEA8C1}"/>
                    </a:ext>
                  </a:extLst>
                </p:cNvPr>
                <p:cNvSpPr/>
                <p:nvPr/>
              </p:nvSpPr>
              <p:spPr bwMode="auto">
                <a:xfrm>
                  <a:off x="7197782" y="2544079"/>
                  <a:ext cx="514081" cy="456014"/>
                </a:xfrm>
                <a:prstGeom prst="rightArrow">
                  <a:avLst/>
                </a:prstGeom>
                <a:solidFill>
                  <a:srgbClr val="E6E6E6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箭头: 右 27">
                  <a:extLst>
                    <a:ext uri="{FF2B5EF4-FFF2-40B4-BE49-F238E27FC236}">
                      <a16:creationId xmlns:a16="http://schemas.microsoft.com/office/drawing/2014/main" id="{F3B55E13-8DA5-E886-D55B-EE8109A2F95F}"/>
                    </a:ext>
                  </a:extLst>
                </p:cNvPr>
                <p:cNvSpPr/>
                <p:nvPr/>
              </p:nvSpPr>
              <p:spPr bwMode="auto">
                <a:xfrm rot="682555">
                  <a:off x="7157858" y="3137565"/>
                  <a:ext cx="514081" cy="456014"/>
                </a:xfrm>
                <a:prstGeom prst="rightArrow">
                  <a:avLst/>
                </a:prstGeom>
                <a:solidFill>
                  <a:srgbClr val="E6E6E6"/>
                </a:solidFill>
                <a:ln w="19050"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endPara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矩形: 圆角 28">
                  <a:extLst>
                    <a:ext uri="{FF2B5EF4-FFF2-40B4-BE49-F238E27FC236}">
                      <a16:creationId xmlns:a16="http://schemas.microsoft.com/office/drawing/2014/main" id="{B9D790AB-175B-507D-6610-EF769F475B0D}"/>
                    </a:ext>
                  </a:extLst>
                </p:cNvPr>
                <p:cNvSpPr/>
                <p:nvPr/>
              </p:nvSpPr>
              <p:spPr bwMode="auto">
                <a:xfrm>
                  <a:off x="5799670" y="1682834"/>
                  <a:ext cx="3310304" cy="2178504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  <a:effectLst>
                  <a:outerShdw blurRad="203200" dist="152400" dir="2700000" algn="tl" rotWithShape="0">
                    <a:prstClr val="black">
                      <a:alpha val="6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endParaRPr lang="zh-CN" altLang="en-US">
                    <a:ln w="12700">
                      <a:solidFill>
                        <a:schemeClr val="tx1"/>
                      </a:solidFill>
                      <a:prstDash val="sysDash"/>
                    </a:ln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FC3F017-C9B6-F4EC-C227-0149EEB41B76}"/>
                </a:ext>
              </a:extLst>
            </p:cNvPr>
            <p:cNvCxnSpPr>
              <a:cxnSpLocks/>
            </p:cNvCxnSpPr>
            <p:nvPr/>
          </p:nvCxnSpPr>
          <p:spPr>
            <a:xfrm>
              <a:off x="8261078" y="2464025"/>
              <a:ext cx="0" cy="2242445"/>
            </a:xfrm>
            <a:prstGeom prst="line">
              <a:avLst/>
            </a:prstGeom>
            <a:ln w="12700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259FDE35-424D-FD2B-9483-D84B2038F8EF}"/>
                </a:ext>
              </a:extLst>
            </p:cNvPr>
            <p:cNvGrpSpPr/>
            <p:nvPr/>
          </p:nvGrpSpPr>
          <p:grpSpPr>
            <a:xfrm>
              <a:off x="8601764" y="2464025"/>
              <a:ext cx="3310304" cy="2178504"/>
              <a:chOff x="8428648" y="3151164"/>
              <a:chExt cx="3310304" cy="2178504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27085E81-BBA8-A734-9DEF-AAB37BF25113}"/>
                  </a:ext>
                </a:extLst>
              </p:cNvPr>
              <p:cNvSpPr/>
              <p:nvPr/>
            </p:nvSpPr>
            <p:spPr bwMode="auto">
              <a:xfrm>
                <a:off x="10699481" y="4033484"/>
                <a:ext cx="876837" cy="387093"/>
              </a:xfrm>
              <a:prstGeom prst="roundRect">
                <a:avLst/>
              </a:prstGeom>
              <a:solidFill>
                <a:srgbClr val="748DB9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LLMs</a:t>
                </a:r>
                <a:endParaRPr lang="zh-CN" altLang="en-US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箭头: 右 35">
                <a:extLst>
                  <a:ext uri="{FF2B5EF4-FFF2-40B4-BE49-F238E27FC236}">
                    <a16:creationId xmlns:a16="http://schemas.microsoft.com/office/drawing/2014/main" id="{3F03DF2E-F416-C7C6-79C7-E7307F91CFE2}"/>
                  </a:ext>
                </a:extLst>
              </p:cNvPr>
              <p:cNvSpPr/>
              <p:nvPr/>
            </p:nvSpPr>
            <p:spPr bwMode="auto">
              <a:xfrm>
                <a:off x="10013121" y="3651496"/>
                <a:ext cx="514081" cy="456014"/>
              </a:xfrm>
              <a:prstGeom prst="rightArrow">
                <a:avLst/>
              </a:prstGeom>
              <a:solidFill>
                <a:srgbClr val="E6E6E6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EB974F40-DA80-7CA5-F06F-ED3A047943F8}"/>
                  </a:ext>
                </a:extLst>
              </p:cNvPr>
              <p:cNvSpPr/>
              <p:nvPr/>
            </p:nvSpPr>
            <p:spPr bwMode="auto">
              <a:xfrm>
                <a:off x="8892039" y="3651496"/>
                <a:ext cx="876837" cy="387093"/>
              </a:xfrm>
              <a:prstGeom prst="roundRect">
                <a:avLst/>
              </a:prstGeom>
              <a:solidFill>
                <a:srgbClr val="748DB9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</a:p>
            </p:txBody>
          </p:sp>
          <p:sp>
            <p:nvSpPr>
              <p:cNvPr id="38" name="箭头: 右 37">
                <a:extLst>
                  <a:ext uri="{FF2B5EF4-FFF2-40B4-BE49-F238E27FC236}">
                    <a16:creationId xmlns:a16="http://schemas.microsoft.com/office/drawing/2014/main" id="{0C44F595-D600-69DD-9D52-280BCEC75447}"/>
                  </a:ext>
                </a:extLst>
              </p:cNvPr>
              <p:cNvSpPr/>
              <p:nvPr/>
            </p:nvSpPr>
            <p:spPr bwMode="auto">
              <a:xfrm rot="10800000">
                <a:off x="10013121" y="4376395"/>
                <a:ext cx="514081" cy="456014"/>
              </a:xfrm>
              <a:prstGeom prst="rightArrow">
                <a:avLst/>
              </a:prstGeom>
              <a:solidFill>
                <a:srgbClr val="E6E6E6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70499035-CD8B-FA27-FF3D-2ECED707F74C}"/>
                  </a:ext>
                </a:extLst>
              </p:cNvPr>
              <p:cNvSpPr/>
              <p:nvPr/>
            </p:nvSpPr>
            <p:spPr bwMode="auto">
              <a:xfrm>
                <a:off x="8892038" y="4410855"/>
                <a:ext cx="876837" cy="387093"/>
              </a:xfrm>
              <a:prstGeom prst="roundRect">
                <a:avLst/>
              </a:prstGeom>
              <a:solidFill>
                <a:srgbClr val="748DB9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答案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D63C9EF-2B0A-02D2-95FA-BFBEDBF116DE}"/>
                  </a:ext>
                </a:extLst>
              </p:cNvPr>
              <p:cNvSpPr txBox="1"/>
              <p:nvPr/>
            </p:nvSpPr>
            <p:spPr>
              <a:xfrm>
                <a:off x="8845761" y="4768961"/>
                <a:ext cx="9999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(Answer)</a:t>
                </a: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61366BC-13B3-3A3B-495D-228E6817A8BE}"/>
                  </a:ext>
                </a:extLst>
              </p:cNvPr>
              <p:cNvSpPr txBox="1"/>
              <p:nvPr/>
            </p:nvSpPr>
            <p:spPr>
              <a:xfrm>
                <a:off x="8724713" y="3312942"/>
                <a:ext cx="11161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  <a:sym typeface="+mn-lt"/>
                  </a:rPr>
                  <a:t>(Prompt)</a:t>
                </a: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0CE982CD-7255-287B-9872-5A22A2690FBC}"/>
                  </a:ext>
                </a:extLst>
              </p:cNvPr>
              <p:cNvSpPr/>
              <p:nvPr/>
            </p:nvSpPr>
            <p:spPr bwMode="auto">
              <a:xfrm>
                <a:off x="8428648" y="3151164"/>
                <a:ext cx="3310304" cy="2178504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ffectLst>
                <a:outerShdw blurRad="203200" dist="1524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ln w="12700">
                    <a:solidFill>
                      <a:schemeClr val="tx1"/>
                    </a:solidFill>
                    <a:prstDash val="sysDash"/>
                  </a:ln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715D0BB-E731-2995-1EBA-34043B9FEB63}"/>
                </a:ext>
              </a:extLst>
            </p:cNvPr>
            <p:cNvSpPr txBox="1"/>
            <p:nvPr/>
          </p:nvSpPr>
          <p:spPr>
            <a:xfrm>
              <a:off x="1482270" y="4760326"/>
              <a:ext cx="1209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个体化训练</a:t>
              </a:r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57E3062-35E7-6E42-E75F-3E552C45FA01}"/>
                </a:ext>
              </a:extLst>
            </p:cNvPr>
            <p:cNvSpPr txBox="1"/>
            <p:nvPr/>
          </p:nvSpPr>
          <p:spPr>
            <a:xfrm>
              <a:off x="4722814" y="4799752"/>
              <a:ext cx="3084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中心化训练</a:t>
              </a:r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+</a:t>
              </a: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个体化微调</a:t>
              </a:r>
              <a:endPara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5E10733-6442-BBE1-1164-65A9BC9C8832}"/>
                </a:ext>
              </a:extLst>
            </p:cNvPr>
            <p:cNvSpPr txBox="1"/>
            <p:nvPr/>
          </p:nvSpPr>
          <p:spPr>
            <a:xfrm>
              <a:off x="8664580" y="4756159"/>
              <a:ext cx="3084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上下文学习</a:t>
              </a:r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+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思维链提示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5F63DFC0-0E64-DC67-9E28-FB288228F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389381"/>
              </p:ext>
            </p:extLst>
          </p:nvPr>
        </p:nvGraphicFramePr>
        <p:xfrm>
          <a:off x="355871" y="3979250"/>
          <a:ext cx="11480249" cy="2671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531">
                  <a:extLst>
                    <a:ext uri="{9D8B030D-6E8A-4147-A177-3AD203B41FA5}">
                      <a16:colId xmlns:a16="http://schemas.microsoft.com/office/drawing/2014/main" val="2799433460"/>
                    </a:ext>
                  </a:extLst>
                </a:gridCol>
                <a:gridCol w="2199373">
                  <a:extLst>
                    <a:ext uri="{9D8B030D-6E8A-4147-A177-3AD203B41FA5}">
                      <a16:colId xmlns:a16="http://schemas.microsoft.com/office/drawing/2014/main" val="1076128781"/>
                    </a:ext>
                  </a:extLst>
                </a:gridCol>
                <a:gridCol w="6359345">
                  <a:extLst>
                    <a:ext uri="{9D8B030D-6E8A-4147-A177-3AD203B41FA5}">
                      <a16:colId xmlns:a16="http://schemas.microsoft.com/office/drawing/2014/main" val="1003987885"/>
                    </a:ext>
                  </a:extLst>
                </a:gridCol>
              </a:tblGrid>
              <a:tr h="4269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对比项目</a:t>
                      </a:r>
                    </a:p>
                  </a:txBody>
                  <a:tcPr anchor="ctr">
                    <a:solidFill>
                      <a:srgbClr val="748D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预训练语言模型</a:t>
                      </a:r>
                    </a:p>
                  </a:txBody>
                  <a:tcPr anchor="ctr">
                    <a:solidFill>
                      <a:srgbClr val="748D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LLMs</a:t>
                      </a:r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748D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361431"/>
                  </a:ext>
                </a:extLst>
              </a:tr>
              <a:tr h="4846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典型模型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GPT-2;BERT</a:t>
                      </a:r>
                      <a:endParaRPr lang="zh-CN" altLang="en-US" sz="1400" b="0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GPT-3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ChatGPT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LLaMA</a:t>
                      </a:r>
                      <a:endParaRPr lang="zh-CN" altLang="en-US" sz="1400" b="0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727747"/>
                  </a:ext>
                </a:extLst>
              </a:tr>
              <a:tr h="4725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模型结构</a:t>
                      </a:r>
                      <a:endParaRPr lang="en-US" altLang="zh-CN" sz="1400" b="1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BiLSTM;Transformer</a:t>
                      </a:r>
                      <a:endParaRPr lang="zh-CN" altLang="en-US" sz="1400" b="0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Transformer(decoder-only)</a:t>
                      </a:r>
                      <a:endParaRPr lang="zh-CN" altLang="en-US" sz="1400" b="0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568529"/>
                  </a:ext>
                </a:extLst>
              </a:tr>
              <a:tr h="4725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擅长任务类型</a:t>
                      </a:r>
                      <a:endParaRPr lang="en-US" altLang="zh-CN" sz="1400" b="1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判断、翻译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1" kern="12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生成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237944"/>
                  </a:ext>
                </a:extLst>
              </a:tr>
              <a:tr h="4095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模型规模</a:t>
                      </a:r>
                      <a:endParaRPr lang="en-US" altLang="zh-CN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1-10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亿级参数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10-1000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亿级参数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295920"/>
                  </a:ext>
                </a:extLst>
              </a:tr>
              <a:tr h="4055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涌现能力 （</a:t>
                      </a: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Emergent Abilities</a:t>
                      </a:r>
                      <a:r>
                        <a:rPr lang="zh-CN" alt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）</a:t>
                      </a:r>
                      <a:endParaRPr lang="en-US" altLang="zh-CN" sz="1400" b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小数据领域迁移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上下文学习（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In-context learning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）思维链提示（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Chain-of-Thought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66684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CA324860-DA9E-1669-F580-1C2934B10F16}"/>
              </a:ext>
            </a:extLst>
          </p:cNvPr>
          <p:cNvSpPr txBox="1"/>
          <p:nvPr/>
        </p:nvSpPr>
        <p:spPr>
          <a:xfrm>
            <a:off x="177497" y="92270"/>
            <a:ext cx="7997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1.</a:t>
            </a:r>
            <a:r>
              <a:rPr lang="zh-CN" altLang="en-US">
                <a:solidFill>
                  <a:srgbClr val="748DB9"/>
                </a:solidFill>
              </a:rPr>
              <a:t>附录（预训练语言模型）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5" name="图形 4">
            <a:hlinkClick r:id="rId4" action="ppaction://hlinksldjump"/>
            <a:extLst>
              <a:ext uri="{FF2B5EF4-FFF2-40B4-BE49-F238E27FC236}">
                <a16:creationId xmlns:a16="http://schemas.microsoft.com/office/drawing/2014/main" id="{5F10EEDD-7BA2-550C-16A2-4C11796D0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1836120" y="6519761"/>
            <a:ext cx="338238" cy="3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57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7997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</a:t>
            </a:r>
            <a:r>
              <a:rPr lang="zh-CN" altLang="en-US">
                <a:solidFill>
                  <a:srgbClr val="748DB9"/>
                </a:solidFill>
              </a:rPr>
              <a:t>附录（</a:t>
            </a:r>
            <a:r>
              <a:rPr lang="en-US" altLang="zh-CN">
                <a:solidFill>
                  <a:srgbClr val="748DB9"/>
                </a:solidFill>
              </a:rPr>
              <a:t>Encoder-Decoder</a:t>
            </a:r>
            <a:r>
              <a:rPr lang="zh-CN" altLang="en-US">
                <a:solidFill>
                  <a:srgbClr val="748DB9"/>
                </a:solidFill>
              </a:rPr>
              <a:t>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C95005-1A64-1A28-DD41-9ACB5B2CD7EF}"/>
              </a:ext>
            </a:extLst>
          </p:cNvPr>
          <p:cNvSpPr txBox="1"/>
          <p:nvPr/>
        </p:nvSpPr>
        <p:spPr>
          <a:xfrm>
            <a:off x="177497" y="1040655"/>
            <a:ext cx="1180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Transformer: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Encoder-Decoder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架构（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Encoder-Decoder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非严格意义上的编码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解码功能）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49D117-D6BA-2346-9796-6AF9777622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031" y="1619708"/>
            <a:ext cx="3406480" cy="22442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C6478D-AE20-49B3-A50F-5511C85C24C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7472" y="1385758"/>
            <a:ext cx="5308473" cy="307994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4D5A451C-C5D7-A032-F461-842DFE64ADFE}"/>
              </a:ext>
            </a:extLst>
          </p:cNvPr>
          <p:cNvSpPr/>
          <p:nvPr/>
        </p:nvSpPr>
        <p:spPr bwMode="auto">
          <a:xfrm>
            <a:off x="5008413" y="2406773"/>
            <a:ext cx="579966" cy="52493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629685-66AE-B949-59B4-D840497B187C}"/>
              </a:ext>
            </a:extLst>
          </p:cNvPr>
          <p:cNvSpPr txBox="1"/>
          <p:nvPr/>
        </p:nvSpPr>
        <p:spPr>
          <a:xfrm>
            <a:off x="202184" y="6325708"/>
            <a:ext cx="11651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  <a:hlinkClick r:id="rId6"/>
              </a:rPr>
              <a:t>https://jalammar.github.io/illustrated-transformer/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[2] Dong Y, Cordonnier J B, Loukas A. Attention is not all you need: Pure attention loses rank doubly exponentially with depth[C]//International Conference on Machine Learning. PMLR, 2021: 2793-2803.</a:t>
            </a:r>
          </a:p>
        </p:txBody>
      </p:sp>
    </p:spTree>
    <p:extLst>
      <p:ext uri="{BB962C8B-B14F-4D97-AF65-F5344CB8AC3E}">
        <p14:creationId xmlns:p14="http://schemas.microsoft.com/office/powerpoint/2010/main" val="3682352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7997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</a:t>
            </a:r>
            <a:r>
              <a:rPr lang="zh-CN" altLang="en-US">
                <a:solidFill>
                  <a:srgbClr val="748DB9"/>
                </a:solidFill>
              </a:rPr>
              <a:t>附录（</a:t>
            </a:r>
            <a:r>
              <a:rPr lang="en-US" altLang="zh-CN">
                <a:solidFill>
                  <a:srgbClr val="748DB9"/>
                </a:solidFill>
              </a:rPr>
              <a:t>Encoder-Decoder</a:t>
            </a:r>
            <a:r>
              <a:rPr lang="zh-CN" altLang="en-US">
                <a:solidFill>
                  <a:srgbClr val="748DB9"/>
                </a:solidFill>
              </a:rPr>
              <a:t>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C95005-1A64-1A28-DD41-9ACB5B2CD7EF}"/>
              </a:ext>
            </a:extLst>
          </p:cNvPr>
          <p:cNvSpPr txBox="1"/>
          <p:nvPr/>
        </p:nvSpPr>
        <p:spPr>
          <a:xfrm>
            <a:off x="177497" y="1040655"/>
            <a:ext cx="11808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Transformer: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Encoder-Decoder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架构（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Encoder-Decoder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非严格意义上的编码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-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解码功能）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49D117-D6BA-2346-9796-6AF9777622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031" y="1619708"/>
            <a:ext cx="3406480" cy="22442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C6478D-AE20-49B3-A50F-5511C85C24C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7472" y="1385758"/>
            <a:ext cx="5308473" cy="3079940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4D5A451C-C5D7-A032-F461-842DFE64ADFE}"/>
              </a:ext>
            </a:extLst>
          </p:cNvPr>
          <p:cNvSpPr/>
          <p:nvPr/>
        </p:nvSpPr>
        <p:spPr bwMode="auto">
          <a:xfrm>
            <a:off x="5008413" y="2406773"/>
            <a:ext cx="579966" cy="52493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EBD7-FE12-1C98-3E52-43B574EE0AC1}"/>
              </a:ext>
            </a:extLst>
          </p:cNvPr>
          <p:cNvSpPr txBox="1"/>
          <p:nvPr/>
        </p:nvSpPr>
        <p:spPr>
          <a:xfrm>
            <a:off x="177497" y="4127144"/>
            <a:ext cx="2764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 Attention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低秩问题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58FC250-7170-A5C5-F346-CBDD31D5B0EA}"/>
              </a:ext>
            </a:extLst>
          </p:cNvPr>
          <p:cNvGrpSpPr/>
          <p:nvPr/>
        </p:nvGrpSpPr>
        <p:grpSpPr>
          <a:xfrm>
            <a:off x="931031" y="4830119"/>
            <a:ext cx="1234017" cy="571803"/>
            <a:chOff x="689881" y="4518930"/>
            <a:chExt cx="964597" cy="480896"/>
          </a:xfrm>
          <a:solidFill>
            <a:srgbClr val="B1DD9F"/>
          </a:soli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6645205-737C-B853-A8FB-5A267DB5F92F}"/>
                </a:ext>
              </a:extLst>
            </p:cNvPr>
            <p:cNvGrpSpPr/>
            <p:nvPr/>
          </p:nvGrpSpPr>
          <p:grpSpPr>
            <a:xfrm>
              <a:off x="689881" y="4518931"/>
              <a:ext cx="723448" cy="480895"/>
              <a:chOff x="689881" y="4518931"/>
              <a:chExt cx="723448" cy="480895"/>
            </a:xfrm>
            <a:grpFill/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EAC3729-40EA-CAD1-B3DD-11D6328FB5A0}"/>
                  </a:ext>
                </a:extLst>
              </p:cNvPr>
              <p:cNvSpPr/>
              <p:nvPr/>
            </p:nvSpPr>
            <p:spPr bwMode="auto">
              <a:xfrm>
                <a:off x="689882" y="4518932"/>
                <a:ext cx="241149" cy="24114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8C9949B-48E7-5C8C-CBC8-3BC3297D6581}"/>
                  </a:ext>
                </a:extLst>
              </p:cNvPr>
              <p:cNvSpPr/>
              <p:nvPr/>
            </p:nvSpPr>
            <p:spPr bwMode="auto">
              <a:xfrm>
                <a:off x="931031" y="4518932"/>
                <a:ext cx="241149" cy="24114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056FCC0-F109-B604-9853-987A4AE87F89}"/>
                  </a:ext>
                </a:extLst>
              </p:cNvPr>
              <p:cNvSpPr/>
              <p:nvPr/>
            </p:nvSpPr>
            <p:spPr bwMode="auto">
              <a:xfrm>
                <a:off x="1172180" y="4518931"/>
                <a:ext cx="241149" cy="24114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C934C5-C894-C4D3-60F6-CFD9107BD3D1}"/>
                  </a:ext>
                </a:extLst>
              </p:cNvPr>
              <p:cNvSpPr/>
              <p:nvPr/>
            </p:nvSpPr>
            <p:spPr bwMode="auto">
              <a:xfrm>
                <a:off x="689881" y="4758674"/>
                <a:ext cx="241149" cy="24114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78C43F9-9EC4-E34C-A6CC-A1F7EC7842B9}"/>
                  </a:ext>
                </a:extLst>
              </p:cNvPr>
              <p:cNvSpPr/>
              <p:nvPr/>
            </p:nvSpPr>
            <p:spPr bwMode="auto">
              <a:xfrm>
                <a:off x="931031" y="4758677"/>
                <a:ext cx="241149" cy="24114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CDD3B76-5A01-3D1D-09EA-1035B7E86665}"/>
                  </a:ext>
                </a:extLst>
              </p:cNvPr>
              <p:cNvSpPr/>
              <p:nvPr/>
            </p:nvSpPr>
            <p:spPr bwMode="auto">
              <a:xfrm>
                <a:off x="1172180" y="4758676"/>
                <a:ext cx="241149" cy="24114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C757B6-4177-4784-2885-9FCDE0EFBCC9}"/>
                </a:ext>
              </a:extLst>
            </p:cNvPr>
            <p:cNvSpPr/>
            <p:nvPr/>
          </p:nvSpPr>
          <p:spPr bwMode="auto">
            <a:xfrm>
              <a:off x="1413329" y="4518930"/>
              <a:ext cx="241149" cy="24114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r>
                <a:rPr lang="en-US" altLang="zh-CN" sz="12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EB3F428-EF23-0F16-C106-96F631BCBCFD}"/>
                </a:ext>
              </a:extLst>
            </p:cNvPr>
            <p:cNvSpPr/>
            <p:nvPr/>
          </p:nvSpPr>
          <p:spPr bwMode="auto">
            <a:xfrm>
              <a:off x="1413328" y="4758674"/>
              <a:ext cx="241149" cy="24114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r>
                <a:rPr lang="en-US" altLang="zh-CN" sz="12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2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102B4A4-DB1C-FAD6-4D6D-74F41ED50191}"/>
              </a:ext>
            </a:extLst>
          </p:cNvPr>
          <p:cNvGrpSpPr/>
          <p:nvPr/>
        </p:nvGrpSpPr>
        <p:grpSpPr>
          <a:xfrm>
            <a:off x="931032" y="5663438"/>
            <a:ext cx="1234017" cy="571803"/>
            <a:chOff x="689881" y="4518930"/>
            <a:chExt cx="964597" cy="480896"/>
          </a:xfrm>
          <a:solidFill>
            <a:srgbClr val="B1DD9F"/>
          </a:solidFill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804C76A-7BE2-5499-2A4C-21A5B7D300A8}"/>
                </a:ext>
              </a:extLst>
            </p:cNvPr>
            <p:cNvGrpSpPr/>
            <p:nvPr/>
          </p:nvGrpSpPr>
          <p:grpSpPr>
            <a:xfrm>
              <a:off x="689881" y="4518931"/>
              <a:ext cx="723448" cy="480895"/>
              <a:chOff x="689881" y="4518931"/>
              <a:chExt cx="723448" cy="480895"/>
            </a:xfrm>
            <a:grpFill/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0DEAB56-1E4E-E0CA-574C-25E5068E623D}"/>
                  </a:ext>
                </a:extLst>
              </p:cNvPr>
              <p:cNvSpPr/>
              <p:nvPr/>
            </p:nvSpPr>
            <p:spPr bwMode="auto">
              <a:xfrm>
                <a:off x="689882" y="4518932"/>
                <a:ext cx="241149" cy="241149"/>
              </a:xfrm>
              <a:prstGeom prst="rect">
                <a:avLst/>
              </a:prstGeom>
              <a:solidFill>
                <a:srgbClr val="ECF5E4"/>
              </a:solidFill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94905-142A-A2D2-2742-73161DA0F6C5}"/>
                  </a:ext>
                </a:extLst>
              </p:cNvPr>
              <p:cNvSpPr/>
              <p:nvPr/>
            </p:nvSpPr>
            <p:spPr bwMode="auto">
              <a:xfrm>
                <a:off x="931031" y="4518932"/>
                <a:ext cx="241149" cy="241149"/>
              </a:xfrm>
              <a:prstGeom prst="rect">
                <a:avLst/>
              </a:prstGeom>
              <a:solidFill>
                <a:srgbClr val="ECF5E4"/>
              </a:solidFill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026D70F-36C7-90C6-84BC-A4083C1634D6}"/>
                  </a:ext>
                </a:extLst>
              </p:cNvPr>
              <p:cNvSpPr/>
              <p:nvPr/>
            </p:nvSpPr>
            <p:spPr bwMode="auto">
              <a:xfrm>
                <a:off x="1172180" y="4518931"/>
                <a:ext cx="241149" cy="241149"/>
              </a:xfrm>
              <a:prstGeom prst="rect">
                <a:avLst/>
              </a:prstGeom>
              <a:solidFill>
                <a:srgbClr val="ECF5E4"/>
              </a:solidFill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7061EB4-D4E0-FE6F-43AB-A6C68261EE92}"/>
                  </a:ext>
                </a:extLst>
              </p:cNvPr>
              <p:cNvSpPr/>
              <p:nvPr/>
            </p:nvSpPr>
            <p:spPr bwMode="auto">
              <a:xfrm>
                <a:off x="689881" y="4758674"/>
                <a:ext cx="241149" cy="241149"/>
              </a:xfrm>
              <a:prstGeom prst="rect">
                <a:avLst/>
              </a:prstGeom>
              <a:solidFill>
                <a:srgbClr val="ECF5E4"/>
              </a:solidFill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F669B36-836F-351C-1CEF-E2E2CB9DC46C}"/>
                  </a:ext>
                </a:extLst>
              </p:cNvPr>
              <p:cNvSpPr/>
              <p:nvPr/>
            </p:nvSpPr>
            <p:spPr bwMode="auto">
              <a:xfrm>
                <a:off x="931031" y="4758677"/>
                <a:ext cx="241149" cy="241149"/>
              </a:xfrm>
              <a:prstGeom prst="rect">
                <a:avLst/>
              </a:prstGeom>
              <a:solidFill>
                <a:srgbClr val="ECF5E4"/>
              </a:solidFill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718B296-BB77-A6AE-DAA6-8C13EF326578}"/>
                  </a:ext>
                </a:extLst>
              </p:cNvPr>
              <p:cNvSpPr/>
              <p:nvPr/>
            </p:nvSpPr>
            <p:spPr bwMode="auto">
              <a:xfrm>
                <a:off x="1172180" y="4758676"/>
                <a:ext cx="241149" cy="241149"/>
              </a:xfrm>
              <a:prstGeom prst="rect">
                <a:avLst/>
              </a:prstGeom>
              <a:solidFill>
                <a:srgbClr val="ECF5E4"/>
              </a:solidFill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097ED76-E552-4295-5127-9C61A84CFAB2}"/>
                </a:ext>
              </a:extLst>
            </p:cNvPr>
            <p:cNvSpPr/>
            <p:nvPr/>
          </p:nvSpPr>
          <p:spPr bwMode="auto">
            <a:xfrm>
              <a:off x="1413329" y="4518930"/>
              <a:ext cx="241149" cy="241149"/>
            </a:xfrm>
            <a:prstGeom prst="rect">
              <a:avLst/>
            </a:prstGeom>
            <a:solidFill>
              <a:srgbClr val="ECF5E4"/>
            </a:solidFill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r>
                <a:rPr lang="en-US" altLang="zh-CN" sz="12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2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DDC8702-1888-7FF4-88E3-22F6624B9627}"/>
                </a:ext>
              </a:extLst>
            </p:cNvPr>
            <p:cNvSpPr/>
            <p:nvPr/>
          </p:nvSpPr>
          <p:spPr bwMode="auto">
            <a:xfrm>
              <a:off x="1413328" y="4758674"/>
              <a:ext cx="241149" cy="241149"/>
            </a:xfrm>
            <a:prstGeom prst="rect">
              <a:avLst/>
            </a:prstGeom>
            <a:solidFill>
              <a:srgbClr val="ECF5E4"/>
            </a:solidFill>
            <a:ln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r>
                <a:rPr lang="en-US" altLang="zh-CN" sz="12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6F1657C3-951C-1BBC-C7E4-7F9EA4152182}"/>
              </a:ext>
            </a:extLst>
          </p:cNvPr>
          <p:cNvSpPr txBox="1"/>
          <p:nvPr/>
        </p:nvSpPr>
        <p:spPr>
          <a:xfrm>
            <a:off x="354429" y="4894092"/>
            <a:ext cx="422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sz="16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b="1" baseline="-25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6333ED5-787B-CE78-264F-A3781E73B574}"/>
              </a:ext>
            </a:extLst>
          </p:cNvPr>
          <p:cNvSpPr txBox="1"/>
          <p:nvPr/>
        </p:nvSpPr>
        <p:spPr>
          <a:xfrm>
            <a:off x="354429" y="5779225"/>
            <a:ext cx="422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sz="16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b="1" baseline="-25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BE66505C-B64B-9EC7-7F84-81BE46080407}"/>
              </a:ext>
            </a:extLst>
          </p:cNvPr>
          <p:cNvSpPr/>
          <p:nvPr/>
        </p:nvSpPr>
        <p:spPr bwMode="auto">
          <a:xfrm>
            <a:off x="2912041" y="5354111"/>
            <a:ext cx="579966" cy="52493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D859ABB-52B9-E4D0-F8DB-9FE4705CCEEC}"/>
              </a:ext>
            </a:extLst>
          </p:cNvPr>
          <p:cNvSpPr txBox="1"/>
          <p:nvPr/>
        </p:nvSpPr>
        <p:spPr>
          <a:xfrm>
            <a:off x="0" y="4478530"/>
            <a:ext cx="313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Attention Score(Mulit-head)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F773A0F-1B69-580C-AE0E-D8284E9D8DD8}"/>
              </a:ext>
            </a:extLst>
          </p:cNvPr>
          <p:cNvSpPr txBox="1"/>
          <p:nvPr/>
        </p:nvSpPr>
        <p:spPr>
          <a:xfrm>
            <a:off x="2513380" y="4867740"/>
            <a:ext cx="147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Self-Attention (Encoder)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9F429F96-02B7-9200-4D27-4757B79A5A35}"/>
              </a:ext>
            </a:extLst>
          </p:cNvPr>
          <p:cNvSpPr/>
          <p:nvPr/>
        </p:nvSpPr>
        <p:spPr bwMode="auto">
          <a:xfrm>
            <a:off x="7341477" y="5354111"/>
            <a:ext cx="579966" cy="524934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30AEF00-BA2A-4AA1-6265-40735A1592DE}"/>
              </a:ext>
            </a:extLst>
          </p:cNvPr>
          <p:cNvSpPr txBox="1"/>
          <p:nvPr/>
        </p:nvSpPr>
        <p:spPr>
          <a:xfrm>
            <a:off x="6335601" y="4912360"/>
            <a:ext cx="277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Encoder-Decoder Attention (Decoder)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00406B3-0B86-21E6-F912-C8C52A237EE3}"/>
              </a:ext>
            </a:extLst>
          </p:cNvPr>
          <p:cNvGrpSpPr/>
          <p:nvPr/>
        </p:nvGrpSpPr>
        <p:grpSpPr>
          <a:xfrm>
            <a:off x="4517403" y="4544589"/>
            <a:ext cx="1736127" cy="1619043"/>
            <a:chOff x="4996205" y="4319212"/>
            <a:chExt cx="1736127" cy="161904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611A876-8B23-6146-52ED-0C5CE090D095}"/>
                </a:ext>
              </a:extLst>
            </p:cNvPr>
            <p:cNvSpPr txBox="1"/>
            <p:nvPr/>
          </p:nvSpPr>
          <p:spPr>
            <a:xfrm>
              <a:off x="4996205" y="5196334"/>
              <a:ext cx="422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Z</a:t>
              </a:r>
              <a:endParaRPr lang="zh-CN" altLang="en-US" sz="1600" b="1" baseline="-25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2D2326C-75DA-8CEB-880C-8E8B7A8CC75F}"/>
                </a:ext>
              </a:extLst>
            </p:cNvPr>
            <p:cNvGrpSpPr/>
            <p:nvPr/>
          </p:nvGrpSpPr>
          <p:grpSpPr>
            <a:xfrm>
              <a:off x="5399806" y="4793810"/>
              <a:ext cx="1234017" cy="571803"/>
              <a:chOff x="689881" y="4518930"/>
              <a:chExt cx="964597" cy="480896"/>
            </a:xfrm>
            <a:solidFill>
              <a:srgbClr val="B1DD9F"/>
            </a:solidFill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6E94EB2C-3818-2D39-AC17-EE29E0E7193A}"/>
                  </a:ext>
                </a:extLst>
              </p:cNvPr>
              <p:cNvGrpSpPr/>
              <p:nvPr/>
            </p:nvGrpSpPr>
            <p:grpSpPr>
              <a:xfrm>
                <a:off x="689881" y="4518931"/>
                <a:ext cx="723448" cy="480895"/>
                <a:chOff x="689881" y="4518931"/>
                <a:chExt cx="723448" cy="480895"/>
              </a:xfrm>
              <a:grpFill/>
            </p:grpSpPr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6668F900-B6CB-8208-5070-DC539054D3F0}"/>
                    </a:ext>
                  </a:extLst>
                </p:cNvPr>
                <p:cNvSpPr/>
                <p:nvPr/>
              </p:nvSpPr>
              <p:spPr bwMode="auto">
                <a:xfrm>
                  <a:off x="689882" y="4518932"/>
                  <a:ext cx="241149" cy="24114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1EB11A98-392A-86E8-F2E8-11BD41459A10}"/>
                    </a:ext>
                  </a:extLst>
                </p:cNvPr>
                <p:cNvSpPr/>
                <p:nvPr/>
              </p:nvSpPr>
              <p:spPr bwMode="auto">
                <a:xfrm>
                  <a:off x="931031" y="4518932"/>
                  <a:ext cx="241149" cy="24114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A50ECCC5-05B5-8FBA-5613-3F17DAEE68AA}"/>
                    </a:ext>
                  </a:extLst>
                </p:cNvPr>
                <p:cNvSpPr/>
                <p:nvPr/>
              </p:nvSpPr>
              <p:spPr bwMode="auto">
                <a:xfrm>
                  <a:off x="1172180" y="4518931"/>
                  <a:ext cx="241149" cy="24114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A56BAFCE-7BE4-7B42-5065-D38C100C6A81}"/>
                    </a:ext>
                  </a:extLst>
                </p:cNvPr>
                <p:cNvSpPr/>
                <p:nvPr/>
              </p:nvSpPr>
              <p:spPr bwMode="auto">
                <a:xfrm>
                  <a:off x="689881" y="4758674"/>
                  <a:ext cx="241149" cy="24114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0985836A-7A76-3603-8542-74A6F5C607FF}"/>
                    </a:ext>
                  </a:extLst>
                </p:cNvPr>
                <p:cNvSpPr/>
                <p:nvPr/>
              </p:nvSpPr>
              <p:spPr bwMode="auto">
                <a:xfrm>
                  <a:off x="931031" y="4758677"/>
                  <a:ext cx="241149" cy="24114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DB8A50D1-EF09-61DB-8DC9-3E8C259C4720}"/>
                    </a:ext>
                  </a:extLst>
                </p:cNvPr>
                <p:cNvSpPr/>
                <p:nvPr/>
              </p:nvSpPr>
              <p:spPr bwMode="auto">
                <a:xfrm>
                  <a:off x="1172180" y="4758676"/>
                  <a:ext cx="241149" cy="24114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CF03C40-D3E7-9F18-D5E8-8399BB613227}"/>
                  </a:ext>
                </a:extLst>
              </p:cNvPr>
              <p:cNvSpPr/>
              <p:nvPr/>
            </p:nvSpPr>
            <p:spPr bwMode="auto">
              <a:xfrm>
                <a:off x="1413329" y="4518930"/>
                <a:ext cx="241149" cy="24114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0DD3DC7-8144-46C5-213B-040F836AC7E3}"/>
                  </a:ext>
                </a:extLst>
              </p:cNvPr>
              <p:cNvSpPr/>
              <p:nvPr/>
            </p:nvSpPr>
            <p:spPr bwMode="auto">
              <a:xfrm>
                <a:off x="1413328" y="4758674"/>
                <a:ext cx="241149" cy="24114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DC5558E2-5FDF-F023-915B-2DD7F9C48D6E}"/>
                </a:ext>
              </a:extLst>
            </p:cNvPr>
            <p:cNvGrpSpPr/>
            <p:nvPr/>
          </p:nvGrpSpPr>
          <p:grpSpPr>
            <a:xfrm>
              <a:off x="5399806" y="5366452"/>
              <a:ext cx="1234017" cy="571803"/>
              <a:chOff x="689881" y="4518930"/>
              <a:chExt cx="964597" cy="480896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191D4493-37DE-085E-FAE0-E402A0790E3B}"/>
                  </a:ext>
                </a:extLst>
              </p:cNvPr>
              <p:cNvGrpSpPr/>
              <p:nvPr/>
            </p:nvGrpSpPr>
            <p:grpSpPr>
              <a:xfrm>
                <a:off x="689881" y="4518931"/>
                <a:ext cx="723448" cy="480895"/>
                <a:chOff x="689881" y="4518931"/>
                <a:chExt cx="723448" cy="480895"/>
              </a:xfrm>
            </p:grpSpPr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1744123F-C70F-092F-89CC-77FC1FCE8F57}"/>
                    </a:ext>
                  </a:extLst>
                </p:cNvPr>
                <p:cNvSpPr/>
                <p:nvPr/>
              </p:nvSpPr>
              <p:spPr bwMode="auto">
                <a:xfrm>
                  <a:off x="689882" y="4518932"/>
                  <a:ext cx="241149" cy="241149"/>
                </a:xfrm>
                <a:prstGeom prst="rect">
                  <a:avLst/>
                </a:prstGeom>
                <a:solidFill>
                  <a:srgbClr val="ECF5E4"/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29BDF874-D9CB-85FF-A757-1BBF1D45634E}"/>
                    </a:ext>
                  </a:extLst>
                </p:cNvPr>
                <p:cNvSpPr/>
                <p:nvPr/>
              </p:nvSpPr>
              <p:spPr bwMode="auto">
                <a:xfrm>
                  <a:off x="931031" y="4518932"/>
                  <a:ext cx="241149" cy="241149"/>
                </a:xfrm>
                <a:prstGeom prst="rect">
                  <a:avLst/>
                </a:prstGeom>
                <a:solidFill>
                  <a:srgbClr val="ECF5E4"/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FCEEB610-8DD2-B69A-2978-7E517130D966}"/>
                    </a:ext>
                  </a:extLst>
                </p:cNvPr>
                <p:cNvSpPr/>
                <p:nvPr/>
              </p:nvSpPr>
              <p:spPr bwMode="auto">
                <a:xfrm>
                  <a:off x="1172180" y="4518931"/>
                  <a:ext cx="241149" cy="241149"/>
                </a:xfrm>
                <a:prstGeom prst="rect">
                  <a:avLst/>
                </a:prstGeom>
                <a:solidFill>
                  <a:srgbClr val="ECF5E4"/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16B31FEE-E78B-8B31-E4DF-B26B7234B487}"/>
                    </a:ext>
                  </a:extLst>
                </p:cNvPr>
                <p:cNvSpPr/>
                <p:nvPr/>
              </p:nvSpPr>
              <p:spPr bwMode="auto">
                <a:xfrm>
                  <a:off x="689881" y="4758674"/>
                  <a:ext cx="241149" cy="24114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3E18BE47-DCE7-5E84-A1F3-F922F7698B8F}"/>
                    </a:ext>
                  </a:extLst>
                </p:cNvPr>
                <p:cNvSpPr/>
                <p:nvPr/>
              </p:nvSpPr>
              <p:spPr bwMode="auto">
                <a:xfrm>
                  <a:off x="931031" y="4758677"/>
                  <a:ext cx="241149" cy="24114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25CE76E0-2EC1-A362-145E-CB37CB79C6C3}"/>
                    </a:ext>
                  </a:extLst>
                </p:cNvPr>
                <p:cNvSpPr/>
                <p:nvPr/>
              </p:nvSpPr>
              <p:spPr bwMode="auto">
                <a:xfrm>
                  <a:off x="1172180" y="4758676"/>
                  <a:ext cx="241149" cy="24114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3F89FCD6-BC84-99EE-E100-34F275FEEA43}"/>
                  </a:ext>
                </a:extLst>
              </p:cNvPr>
              <p:cNvSpPr/>
              <p:nvPr/>
            </p:nvSpPr>
            <p:spPr bwMode="auto">
              <a:xfrm>
                <a:off x="1413329" y="4518930"/>
                <a:ext cx="241149" cy="241149"/>
              </a:xfrm>
              <a:prstGeom prst="rect">
                <a:avLst/>
              </a:prstGeom>
              <a:solidFill>
                <a:srgbClr val="ECF5E4"/>
              </a:solidFill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BDF8DAE-EF46-BEAB-0115-60FC3A0195F4}"/>
                  </a:ext>
                </a:extLst>
              </p:cNvPr>
              <p:cNvSpPr/>
              <p:nvPr/>
            </p:nvSpPr>
            <p:spPr bwMode="auto">
              <a:xfrm>
                <a:off x="1413328" y="4758674"/>
                <a:ext cx="241149" cy="2411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02548E30-A0C6-E269-C1FF-7212EA352B6B}"/>
                </a:ext>
              </a:extLst>
            </p:cNvPr>
            <p:cNvSpPr txBox="1"/>
            <p:nvPr/>
          </p:nvSpPr>
          <p:spPr>
            <a:xfrm>
              <a:off x="5348621" y="4319212"/>
              <a:ext cx="1383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Attention Score (Final)</a:t>
              </a:r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2867F02B-5A62-808A-197A-C8458B9E74DE}"/>
              </a:ext>
            </a:extLst>
          </p:cNvPr>
          <p:cNvGrpSpPr/>
          <p:nvPr/>
        </p:nvGrpSpPr>
        <p:grpSpPr>
          <a:xfrm>
            <a:off x="9426647" y="4980695"/>
            <a:ext cx="1234017" cy="1144445"/>
            <a:chOff x="10633697" y="4805578"/>
            <a:chExt cx="1234017" cy="1144445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15573521-E638-004A-0692-CA5B98373B2F}"/>
                </a:ext>
              </a:extLst>
            </p:cNvPr>
            <p:cNvGrpSpPr/>
            <p:nvPr/>
          </p:nvGrpSpPr>
          <p:grpSpPr>
            <a:xfrm>
              <a:off x="10633697" y="4805578"/>
              <a:ext cx="1234017" cy="571803"/>
              <a:chOff x="689881" y="4518930"/>
              <a:chExt cx="964597" cy="480896"/>
            </a:xfrm>
            <a:solidFill>
              <a:srgbClr val="B1DD9F"/>
            </a:solidFill>
          </p:grpSpPr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E0FC5959-7E88-1BA9-9EBD-F011D0DF1FBA}"/>
                  </a:ext>
                </a:extLst>
              </p:cNvPr>
              <p:cNvGrpSpPr/>
              <p:nvPr/>
            </p:nvGrpSpPr>
            <p:grpSpPr>
              <a:xfrm>
                <a:off x="689881" y="4518931"/>
                <a:ext cx="723448" cy="480895"/>
                <a:chOff x="689881" y="4518931"/>
                <a:chExt cx="723448" cy="480895"/>
              </a:xfrm>
              <a:grpFill/>
            </p:grpSpPr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9C5AC1C6-588C-5A46-C1DE-4D59149736FD}"/>
                    </a:ext>
                  </a:extLst>
                </p:cNvPr>
                <p:cNvSpPr/>
                <p:nvPr/>
              </p:nvSpPr>
              <p:spPr bwMode="auto">
                <a:xfrm>
                  <a:off x="689882" y="4518932"/>
                  <a:ext cx="241149" cy="24114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6C8CDBC7-372B-D6BA-6F73-7BEA64026482}"/>
                    </a:ext>
                  </a:extLst>
                </p:cNvPr>
                <p:cNvSpPr/>
                <p:nvPr/>
              </p:nvSpPr>
              <p:spPr bwMode="auto">
                <a:xfrm>
                  <a:off x="931031" y="4518932"/>
                  <a:ext cx="241149" cy="24114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762DF842-48FB-F389-C1C3-FA033CA05334}"/>
                    </a:ext>
                  </a:extLst>
                </p:cNvPr>
                <p:cNvSpPr/>
                <p:nvPr/>
              </p:nvSpPr>
              <p:spPr bwMode="auto">
                <a:xfrm>
                  <a:off x="1172180" y="4518931"/>
                  <a:ext cx="241149" cy="24114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43FA9391-C3B9-EC9A-BEA0-CFAC98DCA564}"/>
                    </a:ext>
                  </a:extLst>
                </p:cNvPr>
                <p:cNvSpPr/>
                <p:nvPr/>
              </p:nvSpPr>
              <p:spPr bwMode="auto">
                <a:xfrm>
                  <a:off x="689881" y="4758674"/>
                  <a:ext cx="241149" cy="24114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952F4E48-509C-CB58-E27B-355FA4248DFA}"/>
                    </a:ext>
                  </a:extLst>
                </p:cNvPr>
                <p:cNvSpPr/>
                <p:nvPr/>
              </p:nvSpPr>
              <p:spPr bwMode="auto">
                <a:xfrm>
                  <a:off x="931031" y="4758677"/>
                  <a:ext cx="241149" cy="241149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375CFC49-B961-5177-D8E3-A7F96A6A9E63}"/>
                    </a:ext>
                  </a:extLst>
                </p:cNvPr>
                <p:cNvSpPr/>
                <p:nvPr/>
              </p:nvSpPr>
              <p:spPr bwMode="auto">
                <a:xfrm>
                  <a:off x="1172180" y="4758676"/>
                  <a:ext cx="241149" cy="24114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C2A9B41B-3DA9-1ED6-6EEA-97B45B05200B}"/>
                  </a:ext>
                </a:extLst>
              </p:cNvPr>
              <p:cNvSpPr/>
              <p:nvPr/>
            </p:nvSpPr>
            <p:spPr bwMode="auto">
              <a:xfrm>
                <a:off x="1413329" y="4518930"/>
                <a:ext cx="241149" cy="2411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28D85953-8103-2110-FB86-C05BBD4851A9}"/>
                  </a:ext>
                </a:extLst>
              </p:cNvPr>
              <p:cNvSpPr/>
              <p:nvPr/>
            </p:nvSpPr>
            <p:spPr bwMode="auto">
              <a:xfrm>
                <a:off x="1413328" y="4758674"/>
                <a:ext cx="241149" cy="2411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1EA15247-81BB-B3BC-7185-F488F8EE5275}"/>
                </a:ext>
              </a:extLst>
            </p:cNvPr>
            <p:cNvGrpSpPr/>
            <p:nvPr/>
          </p:nvGrpSpPr>
          <p:grpSpPr>
            <a:xfrm>
              <a:off x="10633697" y="5378220"/>
              <a:ext cx="1234017" cy="571803"/>
              <a:chOff x="689881" y="4518930"/>
              <a:chExt cx="964597" cy="480896"/>
            </a:xfrm>
            <a:solidFill>
              <a:srgbClr val="B1DD9F"/>
            </a:solidFill>
          </p:grpSpPr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10A1C9C4-9CFB-A91A-311B-EB1F115DC751}"/>
                  </a:ext>
                </a:extLst>
              </p:cNvPr>
              <p:cNvGrpSpPr/>
              <p:nvPr/>
            </p:nvGrpSpPr>
            <p:grpSpPr>
              <a:xfrm>
                <a:off x="689881" y="4518931"/>
                <a:ext cx="723448" cy="480895"/>
                <a:chOff x="689881" y="4518931"/>
                <a:chExt cx="723448" cy="480895"/>
              </a:xfrm>
              <a:grpFill/>
            </p:grpSpPr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EF44551A-E847-A286-FA9C-37C7D220B0FC}"/>
                    </a:ext>
                  </a:extLst>
                </p:cNvPr>
                <p:cNvSpPr/>
                <p:nvPr/>
              </p:nvSpPr>
              <p:spPr bwMode="auto">
                <a:xfrm>
                  <a:off x="689882" y="4518932"/>
                  <a:ext cx="241149" cy="241149"/>
                </a:xfrm>
                <a:prstGeom prst="rect">
                  <a:avLst/>
                </a:prstGeom>
                <a:solidFill>
                  <a:srgbClr val="ECF5E4"/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DF887FB1-B041-1C0F-C624-F2F94E371590}"/>
                    </a:ext>
                  </a:extLst>
                </p:cNvPr>
                <p:cNvSpPr/>
                <p:nvPr/>
              </p:nvSpPr>
              <p:spPr bwMode="auto">
                <a:xfrm>
                  <a:off x="931031" y="4518932"/>
                  <a:ext cx="241149" cy="241149"/>
                </a:xfrm>
                <a:prstGeom prst="rect">
                  <a:avLst/>
                </a:prstGeom>
                <a:solidFill>
                  <a:srgbClr val="ECF5E4"/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7FD2476A-D34E-5A5A-264C-451305A9A7D5}"/>
                    </a:ext>
                  </a:extLst>
                </p:cNvPr>
                <p:cNvSpPr/>
                <p:nvPr/>
              </p:nvSpPr>
              <p:spPr bwMode="auto">
                <a:xfrm>
                  <a:off x="1172180" y="4518931"/>
                  <a:ext cx="241149" cy="241149"/>
                </a:xfrm>
                <a:prstGeom prst="rect">
                  <a:avLst/>
                </a:prstGeom>
                <a:solidFill>
                  <a:srgbClr val="ECF5E4"/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A067987F-4094-FCB3-6C3C-EB4CD8FAF20D}"/>
                    </a:ext>
                  </a:extLst>
                </p:cNvPr>
                <p:cNvSpPr/>
                <p:nvPr/>
              </p:nvSpPr>
              <p:spPr bwMode="auto">
                <a:xfrm>
                  <a:off x="689881" y="4758674"/>
                  <a:ext cx="241149" cy="241149"/>
                </a:xfrm>
                <a:prstGeom prst="rect">
                  <a:avLst/>
                </a:prstGeom>
                <a:solidFill>
                  <a:srgbClr val="ECF5E4"/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00494D8B-BD62-4698-CBFC-2AD578FD1B38}"/>
                    </a:ext>
                  </a:extLst>
                </p:cNvPr>
                <p:cNvSpPr/>
                <p:nvPr/>
              </p:nvSpPr>
              <p:spPr bwMode="auto">
                <a:xfrm>
                  <a:off x="931031" y="4758677"/>
                  <a:ext cx="241149" cy="241149"/>
                </a:xfrm>
                <a:prstGeom prst="rect">
                  <a:avLst/>
                </a:prstGeom>
                <a:solidFill>
                  <a:srgbClr val="ECF5E4"/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8DEC6FDF-5126-3AD6-6D0F-51D0CCFDC9B4}"/>
                    </a:ext>
                  </a:extLst>
                </p:cNvPr>
                <p:cNvSpPr/>
                <p:nvPr/>
              </p:nvSpPr>
              <p:spPr bwMode="auto">
                <a:xfrm>
                  <a:off x="1172180" y="4758676"/>
                  <a:ext cx="241149" cy="241149"/>
                </a:xfrm>
                <a:prstGeom prst="rect">
                  <a:avLst/>
                </a:prstGeom>
                <a:solidFill>
                  <a:srgbClr val="ECF5E4"/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noAutofit/>
                </a:bodyPr>
                <a:lstStyle/>
                <a:p>
                  <a:pPr algn="ctr"/>
                  <a:r>
                    <a:rPr lang="en-US" altLang="zh-CN" sz="1200" b="1">
                      <a:solidFill>
                        <a:srgbClr val="26262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 sz="20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40464CC5-5DC2-A410-98B6-18F1129FF6F2}"/>
                  </a:ext>
                </a:extLst>
              </p:cNvPr>
              <p:cNvSpPr/>
              <p:nvPr/>
            </p:nvSpPr>
            <p:spPr bwMode="auto">
              <a:xfrm>
                <a:off x="1413329" y="4518930"/>
                <a:ext cx="241149" cy="2411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A336B61D-B01B-4B82-A0D3-B3DE0997E7B5}"/>
                  </a:ext>
                </a:extLst>
              </p:cNvPr>
              <p:cNvSpPr/>
              <p:nvPr/>
            </p:nvSpPr>
            <p:spPr bwMode="auto">
              <a:xfrm>
                <a:off x="1413328" y="4758674"/>
                <a:ext cx="241149" cy="241149"/>
              </a:xfrm>
              <a:prstGeom prst="rect">
                <a:avLst/>
              </a:prstGeom>
              <a:solidFill>
                <a:srgbClr val="ECF5E4"/>
              </a:solidFill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 sz="1200" b="1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0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31" name="文本框 130">
            <a:extLst>
              <a:ext uri="{FF2B5EF4-FFF2-40B4-BE49-F238E27FC236}">
                <a16:creationId xmlns:a16="http://schemas.microsoft.com/office/drawing/2014/main" id="{80AC0661-3930-2E5E-3027-472A084A38C5}"/>
              </a:ext>
            </a:extLst>
          </p:cNvPr>
          <p:cNvSpPr txBox="1"/>
          <p:nvPr/>
        </p:nvSpPr>
        <p:spPr>
          <a:xfrm>
            <a:off x="9349508" y="4513022"/>
            <a:ext cx="138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Attention Score (Final)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25E6DC0-6E82-A517-C878-AF982E9E6342}"/>
              </a:ext>
            </a:extLst>
          </p:cNvPr>
          <p:cNvSpPr/>
          <p:nvPr/>
        </p:nvSpPr>
        <p:spPr bwMode="auto">
          <a:xfrm>
            <a:off x="9426647" y="3075297"/>
            <a:ext cx="2125591" cy="2568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  <a:effectLst>
            <a:outerShdw blurRad="203200" dist="152400" dir="2700000" algn="tl" rotWithShape="0">
              <a:prstClr val="black">
                <a:alpha val="6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ln w="12700">
                <a:solidFill>
                  <a:schemeClr val="tx1"/>
                </a:solidFill>
                <a:prstDash val="sysDash"/>
              </a:ln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F78BCD-C356-1F54-786F-96417C385EB5}"/>
              </a:ext>
            </a:extLst>
          </p:cNvPr>
          <p:cNvSpPr txBox="1"/>
          <p:nvPr/>
        </p:nvSpPr>
        <p:spPr>
          <a:xfrm>
            <a:off x="4946191" y="6172505"/>
            <a:ext cx="112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低秩</a:t>
            </a:r>
            <a:endParaRPr lang="zh-CN" altLang="en-US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81B34C-FBF0-554F-6C5C-D64FD11A8AEA}"/>
              </a:ext>
            </a:extLst>
          </p:cNvPr>
          <p:cNvSpPr txBox="1"/>
          <p:nvPr/>
        </p:nvSpPr>
        <p:spPr>
          <a:xfrm>
            <a:off x="9476962" y="6130943"/>
            <a:ext cx="1128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满秩</a:t>
            </a:r>
            <a:endParaRPr lang="zh-CN" altLang="en-US" sz="12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4F8FAD-96C8-501D-611C-C569F20892C8}"/>
              </a:ext>
            </a:extLst>
          </p:cNvPr>
          <p:cNvSpPr txBox="1"/>
          <p:nvPr/>
        </p:nvSpPr>
        <p:spPr>
          <a:xfrm>
            <a:off x="202184" y="6325708"/>
            <a:ext cx="116515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</a:t>
            </a: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  <a:hlinkClick r:id="rId6"/>
              </a:rPr>
              <a:t>https://jalammar.github.io/illustrated-transformer/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[2] Dong Y, Cordonnier J B, Loukas A. Attention is not all you need: Pure attention loses rank doubly exponentially with depth[C]//International Conference on Machine Learning. PMLR, 2021: 2793-2803.</a:t>
            </a:r>
          </a:p>
        </p:txBody>
      </p:sp>
      <p:pic>
        <p:nvPicPr>
          <p:cNvPr id="21" name="图形 20">
            <a:hlinkClick r:id="rId7" action="ppaction://hlinksldjump"/>
            <a:extLst>
              <a:ext uri="{FF2B5EF4-FFF2-40B4-BE49-F238E27FC236}">
                <a16:creationId xmlns:a16="http://schemas.microsoft.com/office/drawing/2014/main" id="{C6B1D228-338B-7285-9665-A0CBFBCD7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853762" y="6519762"/>
            <a:ext cx="338238" cy="3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6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3.</a:t>
            </a:r>
            <a:r>
              <a:rPr lang="zh-CN" altLang="en-US">
                <a:solidFill>
                  <a:srgbClr val="748DB9"/>
                </a:solidFill>
              </a:rPr>
              <a:t>附录（</a:t>
            </a:r>
            <a:r>
              <a:rPr lang="en-US" altLang="zh-CN">
                <a:solidFill>
                  <a:srgbClr val="748DB9"/>
                </a:solidFill>
              </a:rPr>
              <a:t>Few-shot Prompting </a:t>
            </a:r>
            <a:r>
              <a:rPr lang="zh-CN" altLang="en-US">
                <a:solidFill>
                  <a:srgbClr val="748DB9"/>
                </a:solidFill>
              </a:rPr>
              <a:t>示例）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C95005-1A64-1A28-DD41-9ACB5B2CD7EF}"/>
              </a:ext>
            </a:extLst>
          </p:cNvPr>
          <p:cNvSpPr txBox="1"/>
          <p:nvPr/>
        </p:nvSpPr>
        <p:spPr>
          <a:xfrm>
            <a:off x="499463" y="1361388"/>
            <a:ext cx="1046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少样本提示（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Few-shot Prompting Setting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）：通过提供少量示例来引导模型理解并执行特定任务。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426FA6-6553-138C-BFB8-176A600E8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369" r="62657" b="17464"/>
          <a:stretch/>
        </p:blipFill>
        <p:spPr>
          <a:xfrm>
            <a:off x="1573750" y="2289919"/>
            <a:ext cx="3350254" cy="32810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A035AA-7E63-7883-DAE2-DA5DC72B0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58326"/>
          <a:stretch/>
        </p:blipFill>
        <p:spPr>
          <a:xfrm>
            <a:off x="6299649" y="2261174"/>
            <a:ext cx="3252108" cy="3309772"/>
          </a:xfrm>
          <a:prstGeom prst="rect">
            <a:avLst/>
          </a:prstGeom>
        </p:spPr>
      </p:pic>
      <p:pic>
        <p:nvPicPr>
          <p:cNvPr id="15" name="图形 14">
            <a:hlinkClick r:id="rId6" action="ppaction://hlinksldjump"/>
            <a:extLst>
              <a:ext uri="{FF2B5EF4-FFF2-40B4-BE49-F238E27FC236}">
                <a16:creationId xmlns:a16="http://schemas.microsoft.com/office/drawing/2014/main" id="{6DAF9587-CCE2-CFBD-B617-ABA6C53D83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1853762" y="6519762"/>
            <a:ext cx="338238" cy="3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1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FA8DF54-C008-1DD4-00F7-0A769CFCC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74656"/>
              </p:ext>
            </p:extLst>
          </p:nvPr>
        </p:nvGraphicFramePr>
        <p:xfrm>
          <a:off x="895126" y="1447532"/>
          <a:ext cx="9794710" cy="4403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6479">
                  <a:extLst>
                    <a:ext uri="{9D8B030D-6E8A-4147-A177-3AD203B41FA5}">
                      <a16:colId xmlns:a16="http://schemas.microsoft.com/office/drawing/2014/main" val="2799433460"/>
                    </a:ext>
                  </a:extLst>
                </a:gridCol>
                <a:gridCol w="3257370">
                  <a:extLst>
                    <a:ext uri="{9D8B030D-6E8A-4147-A177-3AD203B41FA5}">
                      <a16:colId xmlns:a16="http://schemas.microsoft.com/office/drawing/2014/main" val="1076128781"/>
                    </a:ext>
                  </a:extLst>
                </a:gridCol>
                <a:gridCol w="3620861">
                  <a:extLst>
                    <a:ext uri="{9D8B030D-6E8A-4147-A177-3AD203B41FA5}">
                      <a16:colId xmlns:a16="http://schemas.microsoft.com/office/drawing/2014/main" val="1003987885"/>
                    </a:ext>
                  </a:extLst>
                </a:gridCol>
              </a:tblGrid>
              <a:tr h="4269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模型历程</a:t>
                      </a:r>
                    </a:p>
                  </a:txBody>
                  <a:tcPr anchor="ctr">
                    <a:solidFill>
                      <a:srgbClr val="748D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模型代表</a:t>
                      </a:r>
                    </a:p>
                  </a:txBody>
                  <a:tcPr anchor="ctr">
                    <a:solidFill>
                      <a:srgbClr val="748D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</a:p>
                  </a:txBody>
                  <a:tcPr anchor="ctr">
                    <a:solidFill>
                      <a:srgbClr val="748D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361431"/>
                  </a:ext>
                </a:extLst>
              </a:tr>
              <a:tr h="1119732"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1.Statistical language models (SLM).</a:t>
                      </a:r>
                      <a:r>
                        <a:rPr lang="zh-CN" altLang="en-US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 </a:t>
                      </a:r>
                      <a:endParaRPr lang="zh-CN" altLang="en-US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n-gram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（概率模型）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zh-CN" altLang="en-US" sz="1400" b="1" kern="12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马尔可夫假设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原理，实现相对简单。但是，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n-gram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只考虑了固定长度的词汇的信息，无法捕捉更复杂的语义关系。</a:t>
                      </a:r>
                    </a:p>
                    <a:p>
                      <a:pPr marL="0" algn="l" defTabSz="914400" rtl="0" eaLnBrk="1" latinLnBrk="0" hangingPunct="1"/>
                      <a:endParaRPr lang="zh-CN" altLang="en-US" sz="1400" b="0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7747"/>
                  </a:ext>
                </a:extLst>
              </a:tr>
              <a:tr h="1119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2.Neural language models (NLM).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Neural Probabilistic Language Mode(NPLM)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（神经网络模型）；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RNN</a:t>
                      </a:r>
                      <a:endParaRPr lang="zh-CN" altLang="en-US" sz="1400" b="0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提出将词语用</a:t>
                      </a:r>
                      <a:r>
                        <a:rPr lang="zh-CN" altLang="en-US" sz="1400" b="1" kern="12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向量表示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，而不是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one-hot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编码，这为后面的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word embedding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做出贡献。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68529"/>
                  </a:ext>
                </a:extLst>
              </a:tr>
              <a:tr h="866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3.Pre-trained language models (PLM).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BERT(</a:t>
                      </a:r>
                      <a:r>
                        <a:rPr lang="en-US" altLang="zh-CN" sz="1400" b="1" kern="12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Encoder-only Transformer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); Bi-LSTM</a:t>
                      </a:r>
                      <a:endParaRPr lang="zh-CN" altLang="en-US" sz="1400" b="0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BERT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引入</a:t>
                      </a:r>
                      <a:r>
                        <a:rPr lang="zh-CN" altLang="zh-CN" sz="1400" b="1" kern="12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“预训练</a:t>
                      </a:r>
                      <a:r>
                        <a:rPr lang="en-US" altLang="zh-CN" sz="1400" b="1" kern="12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”</a:t>
                      </a:r>
                      <a:r>
                        <a:rPr lang="zh-CN" altLang="zh-CN" sz="1400" b="1" kern="12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和“微调”的学习范式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，一方面极大的提高了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NLP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领域内的模型表现，另一方面为大模型的学习范式提供思路。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95920"/>
                  </a:ext>
                </a:extLst>
              </a:tr>
              <a:tr h="614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+mn-lt"/>
                        </a:rPr>
                        <a:t>4.Large language models (LLMs).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GPT-3.5(Generative </a:t>
                      </a:r>
                      <a:r>
                        <a:rPr lang="en-US" altLang="zh-CN" sz="1400" b="1" kern="12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Pre-trained Transformer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);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GPT-4; LLaMA</a:t>
                      </a:r>
                      <a:endParaRPr lang="zh-CN" altLang="en-US" sz="1400" b="0" kern="120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大模型展现出了一些</a:t>
                      </a:r>
                      <a:r>
                        <a:rPr lang="zh-CN" altLang="en-US" sz="1400" b="1" kern="120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小模型不具备的特性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，如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Chain-of-Thought, Instruction following,</a:t>
                      </a:r>
                      <a:r>
                        <a:rPr lang="en-US" altLang="zh-CN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In-context learning</a:t>
                      </a:r>
                      <a:r>
                        <a:rPr lang="zh-CN" altLang="en-US" sz="1400" b="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等。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6684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A3D1A9-9F2A-5CE7-8240-ABC9B204979B}"/>
              </a:ext>
            </a:extLst>
          </p:cNvPr>
          <p:cNvSpPr txBox="1"/>
          <p:nvPr/>
        </p:nvSpPr>
        <p:spPr>
          <a:xfrm>
            <a:off x="177497" y="92270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1. </a:t>
            </a:r>
            <a:r>
              <a:rPr lang="zh-CN" altLang="en-US">
                <a:solidFill>
                  <a:srgbClr val="748DB9"/>
                </a:solidFill>
              </a:rPr>
              <a:t>自然语言领域技术发展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5" name="图形 4">
            <a:hlinkClick r:id="rId4" action="ppaction://hlinksldjump"/>
            <a:extLst>
              <a:ext uri="{FF2B5EF4-FFF2-40B4-BE49-F238E27FC236}">
                <a16:creationId xmlns:a16="http://schemas.microsoft.com/office/drawing/2014/main" id="{0B46CE1C-7E64-F61D-D12C-09C5FCA69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4966" y="1874166"/>
            <a:ext cx="338238" cy="338238"/>
          </a:xfrm>
          <a:prstGeom prst="rect">
            <a:avLst/>
          </a:prstGeom>
        </p:spPr>
      </p:pic>
      <p:pic>
        <p:nvPicPr>
          <p:cNvPr id="8" name="图形 7">
            <a:hlinkClick r:id="rId7" action="ppaction://hlinksldjump"/>
            <a:extLst>
              <a:ext uri="{FF2B5EF4-FFF2-40B4-BE49-F238E27FC236}">
                <a16:creationId xmlns:a16="http://schemas.microsoft.com/office/drawing/2014/main" id="{76AC0A9A-9D1A-47F4-7CE1-55C4B6B1F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4966" y="2998953"/>
            <a:ext cx="338238" cy="338238"/>
          </a:xfrm>
          <a:prstGeom prst="rect">
            <a:avLst/>
          </a:prstGeom>
        </p:spPr>
      </p:pic>
      <p:pic>
        <p:nvPicPr>
          <p:cNvPr id="9" name="图形 8">
            <a:hlinkClick r:id="rId8" action="ppaction://hlinksldjump"/>
            <a:extLst>
              <a:ext uri="{FF2B5EF4-FFF2-40B4-BE49-F238E27FC236}">
                <a16:creationId xmlns:a16="http://schemas.microsoft.com/office/drawing/2014/main" id="{15DDACD4-74E2-73E9-8F3A-93B647420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964" y="4123740"/>
            <a:ext cx="338238" cy="3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2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A5AE139A-7D89-FFE6-EEFC-55A89F2BB0A7}"/>
              </a:ext>
            </a:extLst>
          </p:cNvPr>
          <p:cNvSpPr txBox="1"/>
          <p:nvPr/>
        </p:nvSpPr>
        <p:spPr>
          <a:xfrm>
            <a:off x="6519747" y="1132462"/>
            <a:ext cx="4961053" cy="5219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大语言模型（</a:t>
            </a:r>
            <a:r>
              <a:rPr lang="en-US" altLang="zh-CN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large language models</a:t>
            </a:r>
            <a:r>
              <a:rPr lang="zh-CN" altLang="en-US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LLM</a:t>
            </a:r>
            <a:r>
              <a:rPr lang="en-US" altLang="zh-CN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是指包含数千亿（或更多）参数的 </a:t>
            </a:r>
            <a:r>
              <a:rPr lang="zh-CN" altLang="zh-CN" sz="1600" b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zh-CN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zh-CN" altLang="en-US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更多的计算量、推理开销更大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泛化性能更强，出现</a:t>
            </a:r>
            <a:r>
              <a:rPr lang="zh-CN" altLang="en-US" sz="1600" b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涌现能力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Emergent Abilities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LLMs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的训练特点：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从过拟合风险到</a:t>
            </a:r>
            <a:r>
              <a:rPr lang="zh-CN" altLang="en-US" sz="1600" b="1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欠拟合风险</a:t>
            </a:r>
            <a:r>
              <a:rPr lang="zh-CN" altLang="en-US" sz="160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训练数据更加多元。可用于训练的数据，不再仅仅是自然语语言文本，可以是是多种数据的组合：自然语言文本、程序代码、化学式以及图像等等。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0F5D64-A754-00D7-8A22-DD2A9D1E0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3BB130B5-2A0A-3344-EDCF-BBF5F25B9063}"/>
              </a:ext>
            </a:extLst>
          </p:cNvPr>
          <p:cNvGrpSpPr/>
          <p:nvPr/>
        </p:nvGrpSpPr>
        <p:grpSpPr>
          <a:xfrm>
            <a:off x="1058557" y="844868"/>
            <a:ext cx="3820980" cy="3051607"/>
            <a:chOff x="909906" y="800020"/>
            <a:chExt cx="3849732" cy="3307202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BAAB6352-9B1E-510B-2760-09D35AC78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9906" y="800020"/>
              <a:ext cx="3849732" cy="3307202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4C2DBD6-0337-5269-4766-AF85B83E321C}"/>
                </a:ext>
              </a:extLst>
            </p:cNvPr>
            <p:cNvSpPr/>
            <p:nvPr/>
          </p:nvSpPr>
          <p:spPr bwMode="auto">
            <a:xfrm>
              <a:off x="4040779" y="3297632"/>
              <a:ext cx="649226" cy="2859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C644007-8FF3-B176-9719-F0F1A6FC72A0}"/>
              </a:ext>
            </a:extLst>
          </p:cNvPr>
          <p:cNvGrpSpPr/>
          <p:nvPr/>
        </p:nvGrpSpPr>
        <p:grpSpPr>
          <a:xfrm>
            <a:off x="361274" y="4004012"/>
            <a:ext cx="5863176" cy="2557218"/>
            <a:chOff x="323731" y="4208512"/>
            <a:chExt cx="5863176" cy="255721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E98DDB1-D3DA-8AF2-474C-9054A38A9264}"/>
                </a:ext>
              </a:extLst>
            </p:cNvPr>
            <p:cNvGrpSpPr/>
            <p:nvPr/>
          </p:nvGrpSpPr>
          <p:grpSpPr>
            <a:xfrm>
              <a:off x="323731" y="4441371"/>
              <a:ext cx="2399539" cy="2116932"/>
              <a:chOff x="127000" y="3205705"/>
              <a:chExt cx="2555240" cy="2178504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40506D3A-C143-CF45-C5BD-9EB7DF540F5D}"/>
                  </a:ext>
                </a:extLst>
              </p:cNvPr>
              <p:cNvSpPr/>
              <p:nvPr/>
            </p:nvSpPr>
            <p:spPr bwMode="auto">
              <a:xfrm>
                <a:off x="1664907" y="3687947"/>
                <a:ext cx="876837" cy="387093"/>
              </a:xfrm>
              <a:prstGeom prst="roundRect">
                <a:avLst/>
              </a:prstGeom>
              <a:solidFill>
                <a:srgbClr val="748DB9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  <a:r>
                  <a:rPr lang="en-US" altLang="zh-CN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ED0F0ED7-62A7-B574-0A7C-8EF40F2C69DD}"/>
                  </a:ext>
                </a:extLst>
              </p:cNvPr>
              <p:cNvSpPr/>
              <p:nvPr/>
            </p:nvSpPr>
            <p:spPr bwMode="auto">
              <a:xfrm>
                <a:off x="303267" y="3687947"/>
                <a:ext cx="1249901" cy="387093"/>
              </a:xfrm>
              <a:prstGeom prst="roundRect">
                <a:avLst/>
              </a:prstGeom>
              <a:solidFill>
                <a:srgbClr val="748DB9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文本数据</a:t>
                </a:r>
              </a:p>
            </p:txBody>
          </p:sp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49BDB952-1CDC-39EE-A35B-AE94DF25ECA2}"/>
                  </a:ext>
                </a:extLst>
              </p:cNvPr>
              <p:cNvSpPr/>
              <p:nvPr/>
            </p:nvSpPr>
            <p:spPr>
              <a:xfrm>
                <a:off x="869529" y="3534102"/>
                <a:ext cx="1238672" cy="307690"/>
              </a:xfrm>
              <a:prstGeom prst="arc">
                <a:avLst>
                  <a:gd name="adj1" fmla="val 10861738"/>
                  <a:gd name="adj2" fmla="val 21553154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弧形 11">
                <a:extLst>
                  <a:ext uri="{FF2B5EF4-FFF2-40B4-BE49-F238E27FC236}">
                    <a16:creationId xmlns:a16="http://schemas.microsoft.com/office/drawing/2014/main" id="{CD94BE20-614B-7592-BA84-4F4C2F501172}"/>
                  </a:ext>
                </a:extLst>
              </p:cNvPr>
              <p:cNvSpPr/>
              <p:nvPr/>
            </p:nvSpPr>
            <p:spPr>
              <a:xfrm rot="10800000">
                <a:off x="909167" y="3910300"/>
                <a:ext cx="1199034" cy="307690"/>
              </a:xfrm>
              <a:prstGeom prst="arc">
                <a:avLst>
                  <a:gd name="adj1" fmla="val 10861738"/>
                  <a:gd name="adj2" fmla="val 21553154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90B11B14-E4C3-BDAF-C946-1414A55A9D22}"/>
                  </a:ext>
                </a:extLst>
              </p:cNvPr>
              <p:cNvSpPr/>
              <p:nvPr/>
            </p:nvSpPr>
            <p:spPr bwMode="auto">
              <a:xfrm>
                <a:off x="1681010" y="4567511"/>
                <a:ext cx="876837" cy="387093"/>
              </a:xfrm>
              <a:prstGeom prst="roundRect">
                <a:avLst/>
              </a:prstGeom>
              <a:solidFill>
                <a:srgbClr val="748DB9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  <a:r>
                  <a:rPr lang="en-US" altLang="zh-CN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B67C9BF9-8443-BA4E-9761-4269F0B789DF}"/>
                  </a:ext>
                </a:extLst>
              </p:cNvPr>
              <p:cNvSpPr/>
              <p:nvPr/>
            </p:nvSpPr>
            <p:spPr bwMode="auto">
              <a:xfrm>
                <a:off x="303267" y="4565678"/>
                <a:ext cx="1249901" cy="387093"/>
              </a:xfrm>
              <a:prstGeom prst="roundRect">
                <a:avLst/>
              </a:prstGeom>
              <a:solidFill>
                <a:srgbClr val="748DB9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图像数据</a:t>
                </a:r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BF17E9BD-4E77-CD76-0953-C6F2A12DB858}"/>
                  </a:ext>
                </a:extLst>
              </p:cNvPr>
              <p:cNvSpPr/>
              <p:nvPr/>
            </p:nvSpPr>
            <p:spPr>
              <a:xfrm>
                <a:off x="869528" y="4411833"/>
                <a:ext cx="1238673" cy="307690"/>
              </a:xfrm>
              <a:prstGeom prst="arc">
                <a:avLst>
                  <a:gd name="adj1" fmla="val 10861738"/>
                  <a:gd name="adj2" fmla="val 21558071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F71C196B-F55B-5F79-C152-7CEAA60007BF}"/>
                  </a:ext>
                </a:extLst>
              </p:cNvPr>
              <p:cNvSpPr/>
              <p:nvPr/>
            </p:nvSpPr>
            <p:spPr>
              <a:xfrm rot="10800000">
                <a:off x="909167" y="4788031"/>
                <a:ext cx="1199034" cy="307690"/>
              </a:xfrm>
              <a:prstGeom prst="arc">
                <a:avLst>
                  <a:gd name="adj1" fmla="val 10861738"/>
                  <a:gd name="adj2" fmla="val 21553154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3134C06-D85C-4B91-CC91-B1D8E040C134}"/>
                  </a:ext>
                </a:extLst>
              </p:cNvPr>
              <p:cNvSpPr/>
              <p:nvPr/>
            </p:nvSpPr>
            <p:spPr bwMode="auto">
              <a:xfrm>
                <a:off x="127000" y="3205705"/>
                <a:ext cx="2555240" cy="2178504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ffectLst>
                <a:outerShdw blurRad="203200" dist="1524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ln w="12700">
                    <a:solidFill>
                      <a:schemeClr val="tx1"/>
                    </a:solidFill>
                    <a:prstDash val="sysDash"/>
                  </a:ln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5D13C7D-213A-203C-A009-10C197937DC1}"/>
                </a:ext>
              </a:extLst>
            </p:cNvPr>
            <p:cNvGrpSpPr/>
            <p:nvPr/>
          </p:nvGrpSpPr>
          <p:grpSpPr>
            <a:xfrm>
              <a:off x="3373624" y="4208512"/>
              <a:ext cx="2813283" cy="2557218"/>
              <a:chOff x="3165423" y="2812646"/>
              <a:chExt cx="2989844" cy="2800753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CB54BB7-368D-C680-D386-ADADDA05C86F}"/>
                  </a:ext>
                </a:extLst>
              </p:cNvPr>
              <p:cNvSpPr/>
              <p:nvPr/>
            </p:nvSpPr>
            <p:spPr bwMode="auto">
              <a:xfrm>
                <a:off x="5219163" y="4218286"/>
                <a:ext cx="876837" cy="387093"/>
              </a:xfrm>
              <a:prstGeom prst="roundRect">
                <a:avLst/>
              </a:prstGeom>
              <a:solidFill>
                <a:srgbClr val="748DB9"/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>
                    <a:solidFill>
                      <a:srgbClr val="26262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LLMs</a:t>
                </a:r>
                <a:endPara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47415D20-DB97-A5C5-2C87-5CE17E6B4B2C}"/>
                  </a:ext>
                </a:extLst>
              </p:cNvPr>
              <p:cNvSpPr/>
              <p:nvPr/>
            </p:nvSpPr>
            <p:spPr bwMode="auto">
              <a:xfrm>
                <a:off x="3477367" y="3174226"/>
                <a:ext cx="1249901" cy="406694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文本数据</a:t>
                </a:r>
              </a:p>
            </p:txBody>
          </p:sp>
          <p:sp>
            <p:nvSpPr>
              <p:cNvPr id="22" name="弧形 21">
                <a:extLst>
                  <a:ext uri="{FF2B5EF4-FFF2-40B4-BE49-F238E27FC236}">
                    <a16:creationId xmlns:a16="http://schemas.microsoft.com/office/drawing/2014/main" id="{CAD63419-C7A3-404C-4F0A-1FBB15E85684}"/>
                  </a:ext>
                </a:extLst>
              </p:cNvPr>
              <p:cNvSpPr/>
              <p:nvPr/>
            </p:nvSpPr>
            <p:spPr>
              <a:xfrm rot="9173461">
                <a:off x="3941030" y="4775386"/>
                <a:ext cx="1892180" cy="541228"/>
              </a:xfrm>
              <a:prstGeom prst="arc">
                <a:avLst>
                  <a:gd name="adj1" fmla="val 10861738"/>
                  <a:gd name="adj2" fmla="val 340103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1FC2149E-0049-A24B-4CF6-0F8D80D1B4C1}"/>
                  </a:ext>
                </a:extLst>
              </p:cNvPr>
              <p:cNvSpPr/>
              <p:nvPr/>
            </p:nvSpPr>
            <p:spPr bwMode="auto">
              <a:xfrm>
                <a:off x="3481343" y="3759727"/>
                <a:ext cx="1249901" cy="458559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图像数据</a:t>
                </a: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ECE44B0-217F-9F1C-80B6-FCBFA82EE4F7}"/>
                  </a:ext>
                </a:extLst>
              </p:cNvPr>
              <p:cNvSpPr/>
              <p:nvPr/>
            </p:nvSpPr>
            <p:spPr bwMode="auto">
              <a:xfrm>
                <a:off x="3477366" y="4349782"/>
                <a:ext cx="1249901" cy="401935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zh-CN" altLang="en-US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程序代码</a:t>
                </a:r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3C9DD380-2D7D-30F0-4E07-2B04AA0A4D6A}"/>
                  </a:ext>
                </a:extLst>
              </p:cNvPr>
              <p:cNvSpPr/>
              <p:nvPr/>
            </p:nvSpPr>
            <p:spPr bwMode="auto">
              <a:xfrm>
                <a:off x="3477366" y="4939839"/>
                <a:ext cx="1249901" cy="40193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r>
                  <a:rPr lang="en-US" altLang="zh-CN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······</a:t>
                </a:r>
                <a:endParaRPr lang="zh-CN" altLang="en-US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zh-CN" altLang="en-US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933623F8-A92E-1A5A-F50A-38035C65D5B1}"/>
                  </a:ext>
                </a:extLst>
              </p:cNvPr>
              <p:cNvSpPr/>
              <p:nvPr/>
            </p:nvSpPr>
            <p:spPr bwMode="auto">
              <a:xfrm>
                <a:off x="3317513" y="3096883"/>
                <a:ext cx="1637928" cy="2287325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lgDashDotDot"/>
              </a:ln>
              <a:effectLst>
                <a:outerShdw blurRad="203200" dist="1524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ln w="12700">
                    <a:solidFill>
                      <a:schemeClr val="tx1"/>
                    </a:solidFill>
                    <a:prstDash val="sysDash"/>
                  </a:ln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弧形 28">
                <a:extLst>
                  <a:ext uri="{FF2B5EF4-FFF2-40B4-BE49-F238E27FC236}">
                    <a16:creationId xmlns:a16="http://schemas.microsoft.com/office/drawing/2014/main" id="{C4463B9F-6D6C-3A9D-5777-8765F47294FD}"/>
                  </a:ext>
                </a:extLst>
              </p:cNvPr>
              <p:cNvSpPr/>
              <p:nvPr/>
            </p:nvSpPr>
            <p:spPr>
              <a:xfrm rot="2297460">
                <a:off x="4028379" y="3273717"/>
                <a:ext cx="1925221" cy="500333"/>
              </a:xfrm>
              <a:prstGeom prst="arc">
                <a:avLst>
                  <a:gd name="adj1" fmla="val 10392378"/>
                  <a:gd name="adj2" fmla="val 61330"/>
                </a:avLst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F8515C9C-2FC6-EB1A-5183-AC8C5A58AC7D}"/>
                  </a:ext>
                </a:extLst>
              </p:cNvPr>
              <p:cNvSpPr/>
              <p:nvPr/>
            </p:nvSpPr>
            <p:spPr bwMode="auto">
              <a:xfrm>
                <a:off x="3165423" y="2812646"/>
                <a:ext cx="2989844" cy="2800753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  <a:effectLst>
                <a:outerShdw blurRad="203200" dist="152400" dir="2700000" algn="tl" rotWithShape="0">
                  <a:prstClr val="black">
                    <a:alpha val="6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algn="ctr"/>
                <a:endParaRPr lang="zh-CN" altLang="en-US">
                  <a:ln w="12700">
                    <a:solidFill>
                      <a:schemeClr val="tx1"/>
                    </a:solidFill>
                    <a:prstDash val="sysDash"/>
                  </a:ln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7E64BE1D-7D7F-A192-F227-5A9133F9DB3F}"/>
                </a:ext>
              </a:extLst>
            </p:cNvPr>
            <p:cNvSpPr/>
            <p:nvPr/>
          </p:nvSpPr>
          <p:spPr bwMode="auto">
            <a:xfrm>
              <a:off x="2750615" y="5237370"/>
              <a:ext cx="579966" cy="524934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>
              <a:outerShdw blurRad="203200" dist="152400" dir="2700000" algn="tl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algn="ctr"/>
              <a:endParaRPr lang="zh-CN" altLang="en-US">
                <a:solidFill>
                  <a:srgbClr val="262626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0397E86-E20A-F595-1688-E53B6AD843D1}"/>
              </a:ext>
            </a:extLst>
          </p:cNvPr>
          <p:cNvSpPr txBox="1"/>
          <p:nvPr/>
        </p:nvSpPr>
        <p:spPr>
          <a:xfrm>
            <a:off x="177497" y="92270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1. </a:t>
            </a:r>
            <a:r>
              <a:rPr lang="zh-CN" altLang="en-US">
                <a:solidFill>
                  <a:srgbClr val="748DB9"/>
                </a:solidFill>
              </a:rPr>
              <a:t>大语言模型（</a:t>
            </a:r>
            <a:r>
              <a:rPr lang="en-US" altLang="zh-CN">
                <a:solidFill>
                  <a:srgbClr val="748DB9"/>
                </a:solidFill>
              </a:rPr>
              <a:t>LLMs</a:t>
            </a:r>
            <a:r>
              <a:rPr lang="zh-CN" altLang="en-US">
                <a:solidFill>
                  <a:srgbClr val="748DB9"/>
                </a:solidFill>
              </a:rPr>
              <a:t>）</a:t>
            </a:r>
            <a:endParaRPr lang="en-US" altLang="zh-CN" dirty="0">
              <a:solidFill>
                <a:srgbClr val="748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32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0" y="6511814"/>
            <a:ext cx="1199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Yang J, Jin H, Tang R, et al. Harnessing the power of llms in practice: A survey on chatgpt and beyond[J]. ACM Transactions on Knowledge Discovery from Data, 2024, 18(6): 1-32.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31075D-712D-7AD9-2E5A-B753E8E92F3F}"/>
              </a:ext>
            </a:extLst>
          </p:cNvPr>
          <p:cNvSpPr txBox="1"/>
          <p:nvPr/>
        </p:nvSpPr>
        <p:spPr>
          <a:xfrm>
            <a:off x="5918201" y="1424946"/>
            <a:ext cx="58530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语言交互任务中</a:t>
            </a:r>
            <a:r>
              <a:rPr lang="en-US" altLang="zh-CN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Decoder-only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架构的成果最为丰富，这种发展现状取决于一下几个原因：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sz="8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00050" indent="-400050">
              <a:buFont typeface="+mj-ea"/>
              <a:buAutoNum type="ea1JpnChsDbPeriod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理论层分析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Decoder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中注意力矩阵得到的一定是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满秩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,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特征表达能力更强。因此，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decoder-only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的模型在扩展模型大小时更加高效。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Decoder-only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架构的预训练任务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更难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，模型足够大且数据足够多的时候，模型学习到的能力就越大。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buFont typeface="+mj-lt"/>
              <a:buAutoNum type="ea1JpnChsDbPeriod"/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应用层分析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OpenAI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GPT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系列已经证明了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decoder-only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架构的成功，大模型的生态中，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decoderl-only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架构形成了先发优势。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生成式任务执行过程，即看到前文去生成后文，这与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decoder-only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架构是天然吻合的。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A69F0A-32B8-23AE-2BB8-A9112E76AB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347" y="1392943"/>
            <a:ext cx="5444854" cy="42407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7EF201-E131-9FAC-DE51-9383AA3C8CA2}"/>
              </a:ext>
            </a:extLst>
          </p:cNvPr>
          <p:cNvSpPr txBox="1"/>
          <p:nvPr/>
        </p:nvSpPr>
        <p:spPr>
          <a:xfrm>
            <a:off x="177497" y="92270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1.LLMs</a:t>
            </a:r>
            <a:r>
              <a:rPr lang="zh-CN" altLang="en-US">
                <a:solidFill>
                  <a:srgbClr val="748DB9"/>
                </a:solidFill>
              </a:rPr>
              <a:t>技术发展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2" name="图形 1">
            <a:hlinkClick r:id="rId5" action="ppaction://hlinksldjump"/>
            <a:extLst>
              <a:ext uri="{FF2B5EF4-FFF2-40B4-BE49-F238E27FC236}">
                <a16:creationId xmlns:a16="http://schemas.microsoft.com/office/drawing/2014/main" id="{246C3B38-5572-2C01-927E-C5E98B210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18653" y="1424946"/>
            <a:ext cx="338238" cy="3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68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748DB9"/>
                </a:solidFill>
              </a:rPr>
              <a:t>1. </a:t>
            </a:r>
            <a:r>
              <a:rPr lang="zh-CN" altLang="en-US">
                <a:solidFill>
                  <a:srgbClr val="748DB9"/>
                </a:solidFill>
              </a:rPr>
              <a:t>本节回顾</a:t>
            </a:r>
            <a:endParaRPr lang="en-US" altLang="zh-CN" dirty="0">
              <a:solidFill>
                <a:srgbClr val="748DB9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3C9E07-9BC5-386E-4344-6987A89B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6B67587-4C37-EF06-593F-EB35958F7604}"/>
              </a:ext>
            </a:extLst>
          </p:cNvPr>
          <p:cNvSpPr txBox="1"/>
          <p:nvPr/>
        </p:nvSpPr>
        <p:spPr>
          <a:xfrm>
            <a:off x="8122024" y="6549133"/>
            <a:ext cx="4069976" cy="308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/>
              <a:t>Toolformer: Language Models Can Teach Themselves to Use Tools</a:t>
            </a:r>
            <a:endParaRPr lang="en-US" altLang="zh-CN" sz="105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C4409B-6E05-B804-0B7E-EDFF9FB3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003" y="1350268"/>
            <a:ext cx="9603135" cy="43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8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894EAEC-5D59-1653-8120-7EE10C6C328C}"/>
              </a:ext>
            </a:extLst>
          </p:cNvPr>
          <p:cNvSpPr txBox="1"/>
          <p:nvPr/>
        </p:nvSpPr>
        <p:spPr>
          <a:xfrm>
            <a:off x="972688" y="2312593"/>
            <a:ext cx="9593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什么是大语言模型？</a:t>
            </a: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tx1"/>
                </a:solidFill>
              </a:rPr>
              <a:t>大语言模型具备哪些能力？</a:t>
            </a: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为什么具备这些能力？</a:t>
            </a: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CN" altLang="en-US" sz="3200">
                <a:solidFill>
                  <a:schemeClr val="accent6">
                    <a:lumMod val="60000"/>
                    <a:lumOff val="40000"/>
                  </a:schemeClr>
                </a:solidFill>
              </a:rPr>
              <a:t>大语言模型在专业领域如何应用？</a:t>
            </a:r>
            <a:endParaRPr lang="en-US" altLang="zh-CN" sz="32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A0EA2-EF26-D181-F7D1-3F912780D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810462-90C2-23A2-49BA-571AC1CDF877}"/>
              </a:ext>
            </a:extLst>
          </p:cNvPr>
          <p:cNvSpPr txBox="1"/>
          <p:nvPr/>
        </p:nvSpPr>
        <p:spPr>
          <a:xfrm>
            <a:off x="177497" y="92270"/>
            <a:ext cx="1111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 u="sng">
                <a:solidFill>
                  <a:srgbClr val="0050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>
                <a:solidFill>
                  <a:srgbClr val="748DB9"/>
                </a:solidFill>
              </a:rPr>
              <a:t>目录</a:t>
            </a:r>
            <a:endParaRPr lang="en-US" altLang="zh-CN" dirty="0">
              <a:solidFill>
                <a:srgbClr val="748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026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F06BB66-DAEF-4369-B8FC-1EE6358DF4B6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DkVv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5Fb5IzRbB6igDAACGDAAAJwAAAHVuaXZlcnNhbC9mbGFzaF9wdWJsaXNoaW5nX3NldHRpbmdzLnhtbNVX3W7aMBS+5yksT70soR1dOxSopgIaaguosK29qkxsiFXHzmIbSq/2NHuwPcmOY6Cgdl36g7QhIeLz853/ExMe3yYCTVmmuZJ1vFeuYMRkpCiXkzr+MmzvHmGkDZGUCCVZHUuF0XGjFKZ2JLiOB8wYENUIYKSupaaOY2PSWhDMZrMy12nmuEpYA/i6HKkkSDOmmTQsC1JB5vBj5inTeIFQAAC+iZILtUaphFDokc4VtYIhTsFzyV1QRLQF0TEOvNiIRDeTTFlJT5RQGcomozp+V8k/SxkP1eQJky4nugFERzY1Qil3XhAx4HcMxYxPYnD3sIrRjFMT1/F+1aGAdPAQJcf2oROHcqIgB9Is4BNmCCWG+KO3Z9it0UuCJ9G5JAmPhsBBLv46bg6vP1/1Wxdnne7p9bDXOxt2+t6JXCfYxAmDTUMhOKRsFrGVnZAYQ6IY/AadMRGahcE6aSk2VnLDOXdGIyUg97kWtFEyYrRLErZWjcENl22Q3MNoDIGIeR1/yjgRGHFDBI9WytqOtOEmr3p7XRIBFrQnQ+cDfG/eZyeKSabZultLjnY5jxrflBUUzZVFgt8wZBSC+G0CTzFD68VB40wlORXaxyAtOFiccjZj9DjP6QLwT4auwERiQRN6NRXMeAvfLb9DIzZWGeAyMoXOBjrXHr/8LOCUaH0PSpY+7gzOOs3WdafbbF3uuAAJnRIZPRMcCs6S1GwFn8yRVGapB+mIiNUsLwrlNOcVia388jJonljhy/zWxViD3mJJtmPlOYX5qweFzcZkmg+iG64cGkaQQ0k8JjAiWBdcWlYUMCISKSnmiESw1rQb6ylXVgPFD7CH1i/30OsjLvPTBFYbWMwoywpBVvb231cPPhwefayVg18/fu4+qbRY+H1BnDm/8U+eXPmrtf9wG4aB29KPL22T2X9zZ/cvWl+L5LXbuhwWKmlrUAiuV0Sqd1pE6sK/ZPprL5hCLsBSmvghg7UkeMINo2/ZYi9ok1e9232PbadNthjza0bjvwnZn1bXxI17YRg8enF1nIRLnkAi3Epc3XYbB9UK3DQfZZVKgLb536FR+g1QSwMEFAACAAgAORW+SHMKv3S0AgAAUAoAACEAAAB1bml2ZXJzYWwvZmxhc2hfc2tpbl9zZXR0aW5ncy54bWyVVm1v2jAQ/r5fgdh30r2ySSlSS5lUia1VW/W7kxyJhWNH9oWOfz/bsRsbCGRYlfDd8/jej6ZqS/niw2SS5oIJ+QyIlJfKSLxsQovradYiCj7LBUfgOONC1oRNFx9/2U+aWOQlltiBHMvZkBx6M3P7GUNxNr7NzRki5KJuCN+vRSlmGcm3pRQtLy66Vu0bkIzyrUZe/ZwvV4MGGFV4j1BHPq1+mDOO0khQCoxL31fmXGQxkgHzlq7sZySnN3U++gPajiqKlnbzyZwhWkNKiJN83jtdGP16XJW5OecJCH9RQ798NmcQysgeZPz43VdzBhmiaZv/6ZFGitIkNOacL+I7hwlS6PEzXl2Zc5FgAjKGLlbBpcfGeheA3Ndw7lMzrlKwR5PXg4Vgip4xWKBsIU38rdOpSrw9tKjnAxYbwpQGhKIe9KidfiSt8s/Esh73BG+UFwHICXrEq2BtDcvO3wAYy3v8cnlrV0Xo37sscFDCzgkDD3thj/yj03qEDIQ98pnRAh442x/BDzUdx5f4lrhins++1gIn+urz5W9eayytzeCqwLQTeEwtClgo484LrcFULU2srHMpOfIp5WRHS4JU8N8Gl+1tMCpNDhSu0073VYoUGZxqN+ujXtJhvew97kanjdux+1Hog+vuE9Q7/HpKEEle1fpHSU0njqeHRCdmmpxmmC2p4SDv+UaM5NREbkG+CMHGWuECIcTayIbAopusIXiaBClIk9NJTt0jp7LP2zoDudJFo+C7JpZ1uIqWFdN/+ErhDYqYMKDsmFjp5zih700ZCFwHAJF55Vu2u3SaumVIGezAD34gsAEPRZYq3aJD3XaDa9hg2G9OMqoh3Z7oGyXExYoThFftl4g3TqgY0fNIMmUji8beb+D+5Wgn+1VmWi/cYvbuOil6WOuPM6iF5j/Jf1BLAwQUAAIACAA5Fb5ILE+2i/0CAACXCwAAJgAAAHVuaXZlcnNhbC9odG1sX3B1Ymxpc2hpbmdfc2V0dGluZ3MueG1szZbdUhoxFIDveYpMOl7KqrXVMrs4HcHRqRVGaKtXTtgENmM22eYHxKs+TR+sT9KTDSCMlq6OdMoMAznJ+c5fcpL46C4XaMy04UomeLe+gxGTqaJcjhL8pX+yfYiRsURSIpRkCZYKo6NmLS7cQHCT9Zi1sNQgwEjTKGyCM2uLRhRNJpM6N4X2s0o4C3xTT1UeFZoZJi3TUSHIFH7stGAGzwgVAPDNlZypNWs1hOJA+qyoEwxxCp5L7oMi4tTmAkdh1YCktyOtnKTHSiiN9GiQ4Dc75We+JpBaPGfSp8Q0QejFtkEo5d4JInr8nqGM8VEG3h7sYzTh1GYJ3tv3FFgdPaaU7BA58ZRjBSmQdobPmSWUWBKGwZ5ld9bMBUFEp5LkPO3DDPLhJ7jVvzm97rYvz88uPt30O53z/lk3OFHqRKucOFo1FINDyumULezExFqSZuA36AyJMCyOlkXzZUMlV5zzYzRQAlJfamE0BE/FNMEfNScCI26J4Oli1hI9YvaEC4jB6+7Wh9LiB2CIN82INmzZ0HzG+CymzW/KCYqmyiHBbxmyCkFELod/GUPL6UZDrfJSKoixyAhOGRpzNmH0qMzSDPgnQ9dgInegCZuvEMwGC98dv0cDNlQauIyMYauCnJvArz8LXBBjHqBk7uNW7/ys1b45u2i1r7Z8gISOiUyfCYcSsrywG+GTKZLKzvUgHSlxhpVFoZyWc1Viq7+8DIbnToQyv3YxltAbLMlmrDynMH/1oLLZjIzLg+gPV4mGI8ihJIEJEykcdy4dqwpMiURKiikiKTQq44/1mCtnQBIOcECbl3sY9BGX5WgENwdY1JTpSsid3b23++/eHxx+aNSjXz9+bq9VmrXwriDeXOjhx2ub+KKRP+6GceR759Nt2Gr3r7pw97L9tUqmLtpX/UpFavcq4TpVVnU+VVl1Ga6N7tKVUckFaDOjcGyg0Qiec8voa26aFxR+/f0btsUrFX6DUazdvv9vEGG0eG6tvK/i6MkHYA3kq4/pZu03UEsDBBQAAgAIADkVvkjtpyr3oAEAAC0GAAAfAAAAdW5pdmVyc2FsL2h0bWxfc2tpbl9zZXR0aW5ncy5qc42UTW/CMAyG7/yKKrtOiH2y7TYNJiFxmDRu0w6hmFKRxlGSdjDEf18dvpo2HcSX5u3T17ErZ9OJysViFr1EG/fs9h/+3mlAmtU5XPu6aNEz0pkR6QwmaQYilcBqSHH49ChvT0TImElnOl1/kq2p+DGkN3MuTBVXAQsd0ExAKwLaT0BbhRL/epXtq9pVVGnzNLcWZTdGaUHarkSdccewq3e3qgXWYCxAn0HnPAbPtO9WG3lyfOhTVLkYM8XleowJdqc8XiYaczlry79YK9DlD1/ugN5z/23o2YnU2JGFrJ54+ETRTioNxsA+7+OQIggLPgVR8e259Q/qGTcLqtFFalJ7oF9vKKq04gk0utQ8QtnQ0qvRzT5Fk7Owsjvi7pbCIwRfg25YDe4pPBBVri74gUpjQh1poM2eH1GBfJbKZJ+6RxHk6LBk29a9U6Hu+APmjRDWRmgRmMis7eK4YOptcHBNLes4NPMiJIbyYkBToY+Lo+idxtavEdp/RYxby+NFVt4O5c1IHQdTPoMeyTmSkHG9BD1BFGU93+dOXk/e2f4BUEsDBBQAAgAIADkVvk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DkVvkgM0rasbgAAAG4AAAAcAAAAdW5pdmVyc2FsL2xvY2FsX3NldHRpbmdzLnhtbLOxr8jNUShLLSrOzM+zVTLUM1BSSM1Lzk/JzEu3VQoNcdO1UFIoLknMS0nMyc9LtVXKy1dSsLfjssnJT07MCU4tKQEqLFYoyEmsTC0KSc0FMkpS/RJzgSqftq542bxCQVfhyf51z6bsVNK34wI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kVvkg129mtaAEAAPMCAAApAAAAdW5pdmVyc2FsL3NraW5fY3VzdG9taXphdGlvbl9zZXR0aW5ncy54bWyNUttqGzEQfc9XiPyAJY1uC1uDrsWQh0IT8rz1qmGJoy0rhYSij682rXHcurSap5lz5gwzOn1+nJJ9zmV+mr4PZZrT51jKlB7y9gqhfj8f5uXTEnMseXOq3E9pnF926eu81lo1lyGNwzLaFc1bjMLbQ0pq5VTLmGEUSeapV8h5bhvWgevANsxRYvvNbxI/dZe4j6lcVu03Z+ifDbuU41J2aYyvWzhnv4fON/i4DOPUeHkr2Br1OLU6tgZihEvuK9UAIJDljjhcpeykJshjxjFUoyhQQIRz0olKJOXQstCJpsJ8JxCTjFFXqaetG2ltHLVVQkeIbtO86mwNwUiMESEEmKtcQDAYNTY0DQ1qPSA4MCCqNpooQMEGE1j1zgvLkaJeYFyZMYDx6bin7d6f61T973WO5/yH4MUvuIiu3tpcMFe/f16WRr6NT98OQ4noy5DjbvxwHe5ubq5/efLNv0fGatS28V99/QNQSwMEFAACAAgAORW+SNrVd8wyEwAAEV4AABcAAAB1bml2ZXJzYWwvdW5pdmVyc2FsLnBuZ+3caVhSWdwAcMvJmXFrm3C3xcnKRAfN3FLLZWwm16xMXFKZcgvRTE0RKZuyRLFmMTOXxBLU0lQEN7AytUUlAiVXEnJDAQ0RFZeXZprnKed95+P76fo84gPHc8/vHu793/85H/7XPdycVRQ1FeXk5FR+Oux4VE7uK7CcnDz0GwXZJw+VSYuyP2tijjrby5V3ao/L3nwVcsj1kJxcZabSYtA62ftvow77xMjJqTZ//F3ThiD8IifnX/yT46FjFwL4A+6YyV8G24ZEOUlrqBd7VNvt+681HDpzouju3bFtVpgnG7/y3BB7f7dJ81nHr/zH7qbcvbZtB6/VbhvBWmfFkyaaGK3bOXKM53Y0z4ptizLbl2hVwmP6e+N/c99ZsrfhCSuejSJLJ6tpcQVJH170SKTCJmGf+g+P5eSVP395fEYBepmg6+kfPBd7f4mLMaa+Pbvm2frp1DUK6oEXP38ZUSfY0qmduBZzdpLeScIZ5dXH2hB018oJ5T8/lLp1ByjUDQ7JNGhbPdrwDx4Uzs95ppxvm7Tda0d7RO1f/keUp/KxitoPskOkgVRXgi6uUlzaLd+1t9zvj6fBll0HVwONbq2h2/+EMQg7cfBWxLr387NJpp8PvV0edyV0O/Rf6rCDRDnTTcW9pSSTL5uugWQdnqw6g4P31tDXth/OTivFvfyyaRtU1mGd/KppuangqPSDXpBBaZrBl00XZZZroNWT6Ki5Afw4/dcSgkHpqqb/xONKCQAewAN4AA/gATyAB/AAHsADeAAP4AE8gAfwAB7AA3gAD+ABPIAH8AAewAN4AA/gATyAB/AAHsADeAAP4AE8gAfwAB7AA3gAD+ABPIAH8AAewAN4AA/gATyAB/AAHsADeAAP4AE8gAfwAB7AA3gAD+ABPIAH8P9PeG/qyrI0DwFbXddKTj5MNgT9R2LwqhpS295cDF1z5vt2Yn1IwnchXzS9m/nYxZ4Y+L93cVknmlnHyNaK+bzxsOl/nmBxl82rIgvTL5rw5v89J9l44+zW/uzPOx3MWSNzbQCvqnilfm3fIwNokpRPblA7lRQtGSvKFOheeHdpQCe+f6PE/9XxV96vfF7dOYExzEx58flQt7oeRxWYRKPPCUy6bENQK6KCFT8i2yezKZIRaSeR7Owki5MlnNDp4VunBIK60fzaw9FjL8qGHw5TH+z9KrMPs/1z+z31uRmGO4y9aKuvyEwOsSENWrAOqMELEjtrmZfkY3TRiKRWhpozJiQ/YcR+HWZ/bU3/ka9DOheNG6eellNH25Es/3i+7fz738tGlmjo5Wrk+5vOndSCRF6Jj8RsVHIbv/J0ZhApXLKaNabMvEG0Js81MpO8uD40H+QydYFXxm4nzyTkmZzTbSoiG663nXsneM090M1I2FpYMxtq8Iq+0mAxWxeHhP1TasxLgdfxnlkkHp3MlowkfHixq0EaY+YuTDbizSRG0qQXL7XQOThQIVQgCkjoxr5XMe+PIjVbjVIRFHF32UjZO0+7Cp33C8sDwuT4WbalJCSfe0o5fHLvCWb2yjwNbStd0WSlrefXEcLQc81b9S97DZSPlPR1J/ET9qhtWQtdJKwIbUKk6cTT1iPx2tCsxAdi9ZcfTsySbO0jBPRjWdy5ptv5QYwMyKfZddEgmGfqJo4VTsSlUq5cHWQ/dlLZFHOrIZ8ranRs5oRC4g9tHp0Y8jGhxH0I/7pm2XoXlLkRJI2DTuSJh7DBSPOkF1XZ8QNKDpiN8EXe7suKW8RC0u/s4uN3S0dLl/0LS2xCwInE+ZcO1h+Kdzyeeo7RQjRGI+ZCyXkmVbPxTFio8+xHZXuH6ASd851zaIdlzstzD6S+lVhI5D9F23QVeImXr0uvj1JcKJVWQvatC2ixn6Q1SHCeHjy8JbgvaCZGz4E/g3W3eyv53vIN57zxN/w/MEMiD2uJWBjtUpo3H/edYwsepG/gqIxgHzhmqL7VjI4l3F7g5v6FEO7FU06HBRWRk2K8DaQj1i0boTHY4iptvFRq1YrpS8z/+26oXVZm1qhuii8nnyzOZ4OTQ3pRnRSqM+JBeH1opQmU+CRPC8zLm5wWq7a6e/B3k+NFowcSRiwjT1OFdRH04EZ5u3SQdEfb22bqPNIz8OVh3+KaJpigaiZLqI7AQ6/PZtHPaUvMGVqnGBnGn76dSVMPvKIfjVWpjoDNLqu61bgmPkS75+m/0cJYMpwwm50wKJZBqLtHS3qO0cncuJ0FIHBx+jWQyO5oHfmNdVcasuPcpD41Hymo6xL+PJPVPMMoj0knT5/563QeKJSPKrkL+qiTNjR8r77rnI24spwyPeaqBnbbAOYRb5RMBBx7RIiAtdcdhglf7EP1KAXlcSDKTs0RUCYttUDRtLG4JSp34nz+0K6nxI+f9YohvYup5WHRz59Xfjw1vwk9cH7ywviAVNjUJJ3jZsZHxDORaHk8NLrCB4vqCOZbtFO+OYawdD1FcoMEtGL+rsJXptI43apVxr5o2UXqS1jJz78sWkaNSySd1kLtLUblPkR1xN31Xy+8JsLyb+jmmzFGc3XPjRV9HzFai3OSztxYEFIznfyrz0bGzF2pbq2zt2+wfTE1k6sIEjceOxYeVOKUPnTFIpVcItW4ej1NpbkvXa91an5cIyz69AuhesC1mM4qv7LQ6Uz0IkwyP1qwMkJblsWpADGn27TpzBKkxrDmsZeEfMaydYJSA/vBr3jwXHYkN+dTyCTteyTeRX7YQ7JugSfCEtNOH17QibEbR4T3O2L0MomEvDdD1h+kCom8Rytx0MOuW5MlggqJc+DColqB5oTVEo7qey+U611417VMb3cvLVWNc/ZQUYd5kgAaSAjbYqqKMnEWzhRCSfebivyvVWchO6u0FXe15eRAw7oVJ+8gqPOxaMoymn0TtLIsaaKNlOmtV/V3qSbnHjkxKEaG+xRznnXTOQ1Cat/x1z5V7Udo+MmMW+Mi1s7Wlychf99rNZdgtoPEwccaaNbNOjgST/JPZUQgpyvbdBvCpWHsJSYtvKFqoI1a5DtBDacuCN/wK/Ov3Jd4i1hVTJj2IAkMs8EuJNhgS9p8GRGL4QtR2hOjsU1iUe9yXv1Sb2XoK2S7GCybiyKn9ffGAx6rzyWfc2LjDq676OAMYobpNVeQ2clIoSoK8WCUepCpdNDp8qyZ7aYHy5TjREJbNzVcAzv/7PfBC9mRS88+xVtfDUKERvvAbK85mymm9mKR8ApXVBcJ1kArSQi3Jo6E9SVx4eVx30cprT2iewThcqufNRetrPcz3I7lLe2J6ktk9yiJr55EqZAhewOZ3lqZLw7xz1bQElwiKhAfkwXnvFNM6eV9A0pBGm/Jm8o29VPDnZdep0WGD1uq6tggIpLbLNyIaMRGMHR4K9aVEliuokaZ/mGAvevTPXw26N3l9bYWBieJ5td6seetNQNrYwZwLVHIR2sdrNPILVeH4LNwJZJ5+lVnCBM+UUZqHplMN7bpje1AkfhDiUn8WS865/USuY/JLYe3g+Ct0cUZwinLk9X93L4/Mu6PyHKKYEjO/eftwpYotmK5jo3n3kEH6+GHy6qZtoQ/+VTeQHWcC1G9LU2EBXGbN5X9ysI8h+Cvz7Q2n0ff+RRiH125JJoj3kBVFuosefSdl+KclhZrWAHSDvrXlFA61lZdIU1RXVwzixujQPyrRXZJmyuu5JjRccnxWm1xv7RS9fLJaaDTRea23HFZ9lap3nH0lxFJ8IWxG02JQZZEjm6+EX3voE3EC3owu6oLMwZh1YxlpI4v79f4O9cIVJKPiHvZRg7rQ9WI/NjgH5laVs2hntaDfCtlbkLvRi0ptldHQCAXmfbGefeVsHmhLDMug3ME7JtxqEHXeakxPvH5XOh1UDiP1KxnfvVVjexiYVcyc0Ojt0GTZujODW1b0YvKz6Yakk8wslRJ85TdfifkU3FOQi+T3pYU6E+2Qj3t3irXvBST2F9bTryiIzf6ngsYPi0eifZl/Z2eRsFVZkghIy4Fvfsj1G6ete5qxtSzOpN0Oqz7A0qlJQUsrHQKeeE7J4yOmB0Xflg4M+yQWTiK6OSy1aLD5/u45W2Wsfda5iqx7O+180EmsQupodMrapVa9tq2e2B3I/KZKPL4UBhj7+Hvuu2Wxt0bmpb4iIbUrclz5mwJG70ikEUjbs8BTkuN//ZOlFtHPLwAD8MSQ8lwY33flhSMLFy3xLDHd3g5w6LQ8AEtNJf2l9pH5cDUY/my8nWQwV0PihR7b4K47tPqBbpv4t61WY9RGA68eFVjjx43FQ3009bfUG8GRdT31KuIRzWPX2MdI/Hx6ZnEsYGVqX18zYJp/G/pmb+MD7B/G//4RbutH89V/SBmnRIuf7jVNGng8h2zRLgr/wLnbH4OObL6/LsOodOkieyO2RGxt6fE4U0rOSx1XKd+21GEy/qHHkh68FwKXdUst74JlgXj2aZ6P9e9ionjY2D2cESCK5n6Ka2+tFMhACXuirkOSjVaWyfMAcGR0Yvj22OM9C0PBMMEs+N7yOtSp09fuPeMynBQhYtISlRWtjKsY8710UMscbfWEcOuRrf1Gk7pVqUc2dPjgLrh1e1FIw/7DHUuiHynT+nLS0/kNrs/H8vbYdKoPkrd1C9oMi+O2Ts1deyP6Zs6XIZT97OUuleQfITFmS1GPDY/jRaRVWQeUOzrDvlU9hUqn2m7MOY5hIv/9RkTn0o0x/XSv/bCp6Y7/Gj9FDci9I95SAaztKoH+XjsUV0jUZT0QpLsQpi5AdrNc7kUVyiJU3RF9nPNFcjXQKdx5vulxRjQ5dBpWUKalzcbPfYNBsWIpM6PDDQtiysGZJF7QpqS8UREs0PHad4QjkMIvPozwyaNHcy0hJNE/FOnpY4aHdFQyM8VPT+d+rDWcy/P4VBgGeNY4isLZTUv/NuODIs224pIhEPWp+dVsfLH9L7MjkQhnQ53lnocIMCZOSGL326t2Txo1NkjCGG7LVpAmW5JdxAvzJ6RBvXhkibEAd6+m6Dvw6maFSVtUO7xvj4z1KJ+YEPB0B4IPClTxQI+PzF2w6TyTN52qDLOyT+wujwIorpZ/J66vDARwubjLjYnLC+wmgQCiiTgCSdlHQZ0+ytMMtGn+tztzeDeEhX4aIMiomEhZomch2AVSzrBk+AQ42/S8ayXsbyopxFbwOEabc4pLuAjiAMu5MJ/Vh6+mnOyQIu16g0eJ/m+XKRAXH06vYzarIWN1QYnmScDqkOjX67JkZZz4eSBuLjCW0E3CIpmtim45P25eNWYuvHiO7JIyqm3CS4ic/iudjOSgJ0NeWiLWP/rVpygpOn7Xsf5ZhOlsNYiibS1EJ/RkzM9BsaP7//lUwx7d1LemDrHua+kRoFMwIX+CEZBwsjtrif2RHV/GqfbF0Hh7caUeNm2OsMWZQ9nNfDHuM2xJ1O2IHToHpCoC/WH+emspj5nd7GgqBjfePBsjbbXk6c3Qft3I0dcQn79awyo5oWxwlSj47VjGeJcfu/E6fwF4o0a/BVi9Pl7LYG7jhBrc1nvoxKf11jbvG/0bt1jvEHttGXiq7B6Fb9PSzqL9fKnkueHPVlkCyG89aGwwvyM78ryPemKbI3VgDCcbT1CVHfEoPCpzDoutwjcyqqRHa4Fq4NrmaXjsPfeJg77yNZBT6u19zcm/viJdfESXJlppkIa1HWpW8kv/GO4P9Fy8AI3QzCbgHiQq1s1ynWT+F8T/ekdMG/mx1zJdFcpUYrudi5YmLmB0TB2xPCLnPLaSOKfozvrzmXB7mTcsDTePwKZ/Sf9T4NXPiRbjvajaQu50toxUXvPfmEGg8dwcJt2Gwa5v86ND2IniTqqIzYZLj1n+EbWnZZMVtPSQGpTOaCPi6pYpE6aKA0iSyyk9CvnJxzWTggbkp0RLSGWZw3F6dmd3/x9/fRpEoqY5LfsI3W0+qsONI+O36safQ2dbdookJMmqOnx7Wo12A6wTTwbJREsS4UFOkbhg/Udvx0yF5L22nPvWFJjbftAxkdjC450/lmtfdt2cSAx4NPCQVuBlLw5DJM3tVNiGdIkwgm8aBqpdQh9o3nkKW2w0Y6qnfKSnpACPq8XJBmIZz+Jmn622T23w0vUDc9Srk8wblPsEU0mnPlsKyFcXqz/xskmZeU1Vtq/1ImpdbcxP2mYYBotYLdyQj3jG7us/4xRCB4/cIR95WGb90bOUOrWwa6gaTF7enwHekXKprntIYSlXFHD1aHPjsCufFYDe8U06ubsntHJy0YDwsbJTPQL9pPS0Mr3an7vE07JYvGALJmpLcu010lm0cJ7nZLPZg0o6a/aralfQw+e+XbHuHv2cPXRVVW2aw0/7oI83aj3f2zCJPiUFraV3PhyT4OhUL4oaVqpYRj4/avE+ME/LvG2eCcvTrcRrhzNPvbj6rrd6oSAaFkCn7wRzNz3r7ZrJh4UzksBukkbXhhYkr3adE+d4OZ5KoSOo8pWMXgC7jcTj6zmreDVWyt4Uw8UDrWkCeZ9bbeyKBLIHtwbjLU3PfvXptEuMw8bXP2zqQm0nOabvltIbJ6SnOznJyc3x3L7wJT/AVBLAwQUAAIACAA5Fb5IbUCbGUoAAABrAAAAGwAAAHVuaXZlcnNhbC91bml2ZXJzYWwucG5nLnhtbLOxr8jNUShLLSrOzM+zVTLUM1Cyt+PlsikoSi3LTC1XqACKGekZQICSQiUqtzwzpSQDKGRgYooQzEjNTM8osVUytzCBC+oDzQQAUEsBAgAAFAACAAgAORW+SBUOrShkBAAABxEAAB0AAAAAAAAAAQAAAAAAAAAAAHVuaXZlcnNhbC9jb21tb25fbWVzc2FnZXMubG5nUEsBAgAAFAACAAgAORW+SM0WweooAwAAhgwAACcAAAAAAAAAAQAAAAAAnwQAAHVuaXZlcnNhbC9mbGFzaF9wdWJsaXNoaW5nX3NldHRpbmdzLnhtbFBLAQIAABQAAgAIADkVvkhzCr90tAIAAFAKAAAhAAAAAAAAAAEAAAAAAAwIAAB1bml2ZXJzYWwvZmxhc2hfc2tpbl9zZXR0aW5ncy54bWxQSwECAAAUAAIACAA5Fb5ILE+2i/0CAACXCwAAJgAAAAAAAAABAAAAAAD/CgAAdW5pdmVyc2FsL2h0bWxfcHVibGlzaGluZ19zZXR0aW5ncy54bWxQSwECAAAUAAIACAA5Fb5I7acq96ABAAAtBgAAHwAAAAAAAAABAAAAAABADgAAdW5pdmVyc2FsL2h0bWxfc2tpbl9zZXR0aW5ncy5qc1BLAQIAABQAAgAIADkVvkg9PC/RwQAAAOUBAAAaAAAAAAAAAAEAAAAAAB0QAAB1bml2ZXJzYWwvaTE4bl9wcmVzZXRzLnhtbFBLAQIAABQAAgAIADkVvkgM0rasbgAAAG4AAAAcAAAAAAAAAAEAAAAAABYRAAB1bml2ZXJzYWwvbG9jYWxfc2V0dGluZ3MueG1sUEsBAgAAFAACAAgARJRXRyO0Tvv7AgAAsAgAABQAAAAAAAAAAQAAAAAAvhEAAHVuaXZlcnNhbC9wbGF5ZXIueG1sUEsBAgAAFAACAAgAORW+SDXb2a1oAQAA8wIAACkAAAAAAAAAAQAAAAAA6xQAAHVuaXZlcnNhbC9za2luX2N1c3RvbWl6YXRpb25fc2V0dGluZ3MueG1sUEsBAgAAFAACAAgAORW+SNrVd8wyEwAAEV4AABcAAAAAAAAAAAAAAAAAmhYAAHVuaXZlcnNhbC91bml2ZXJzYWwucG5nUEsBAgAAFAACAAgAORW+SG1AmxlKAAAAawAAABsAAAAAAAAAAQAAAAAAASoAAHVuaXZlcnNhbC91bml2ZXJzYWwucG5nLnhtbFBLBQYAAAAACwALAEkDAACEK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888"/>
  <p:tag name="KSO_WPP_MARK_KEY" val="eeb23c25-3137-4712-bd78-2bc69b64636e"/>
  <p:tag name="COMMONDATA" val="eyJoZGlkIjoiNDMwZDM4NTczYjU1MmUxNzY4NWVmMzhjZjEyYmEyODMifQ==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262626"/>
      </a:dk1>
      <a:lt1>
        <a:sysClr val="window" lastClr="FFFFFF"/>
      </a:lt1>
      <a:dk2>
        <a:srgbClr val="003366"/>
      </a:dk2>
      <a:lt2>
        <a:srgbClr val="FFFFFF"/>
      </a:lt2>
      <a:accent1>
        <a:srgbClr val="003366"/>
      </a:accent1>
      <a:accent2>
        <a:srgbClr val="52B0C5"/>
      </a:accent2>
      <a:accent3>
        <a:srgbClr val="003366"/>
      </a:accent3>
      <a:accent4>
        <a:srgbClr val="52B0C5"/>
      </a:accent4>
      <a:accent5>
        <a:srgbClr val="003366"/>
      </a:accent5>
      <a:accent6>
        <a:srgbClr val="80808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>
          <a:outerShdw blurRad="203200" dist="152400" dir="2700000" algn="tl" rotWithShape="0">
            <a:prstClr val="black">
              <a:alpha val="60000"/>
            </a:prstClr>
          </a:outerShdw>
        </a:effectLst>
      </a:spPr>
      <a:bodyPr vert="horz" wrap="square" lIns="91440" tIns="45720" rIns="91440" bIns="45720" numCol="1" anchor="t" anchorCtr="0" compatLnSpc="1">
        <a:noAutofit/>
      </a:bodyPr>
      <a:lstStyle>
        <a:defPPr algn="ctr">
          <a:defRPr>
            <a:solidFill>
              <a:srgbClr val="262626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26885</TotalTime>
  <Words>4182</Words>
  <Application>Microsoft Office PowerPoint</Application>
  <PresentationFormat>宽屏</PresentationFormat>
  <Paragraphs>558</Paragraphs>
  <Slides>44</Slides>
  <Notes>44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等线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888</dc:title>
  <dc:creator>huilin</dc:creator>
  <cp:lastModifiedBy>Yifan Guo</cp:lastModifiedBy>
  <cp:revision>1155</cp:revision>
  <dcterms:created xsi:type="dcterms:W3CDTF">2016-06-07T09:36:00Z</dcterms:created>
  <dcterms:modified xsi:type="dcterms:W3CDTF">2024-09-03T02:23:53Z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9F36F1B0AA274F4186CB457D4C8134D9</vt:lpwstr>
  </property>
  <property fmtid="{D5CDD505-2E9C-101B-9397-08002B2CF9AE}" pid="3" name="KSOProductBuildVer">
    <vt:lpwstr>2052-11.1.0.12358</vt:lpwstr>
  </property>
</Properties>
</file>